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 id="2147483827" r:id="rId2"/>
    <p:sldMasterId id="2147483846" r:id="rId3"/>
    <p:sldMasterId id="2147483852" r:id="rId4"/>
  </p:sldMasterIdLst>
  <p:notesMasterIdLst>
    <p:notesMasterId r:id="rId19"/>
  </p:notesMasterIdLst>
  <p:sldIdLst>
    <p:sldId id="256" r:id="rId5"/>
    <p:sldId id="257" r:id="rId6"/>
    <p:sldId id="1760" r:id="rId7"/>
    <p:sldId id="4242" r:id="rId8"/>
    <p:sldId id="281" r:id="rId9"/>
    <p:sldId id="280" r:id="rId10"/>
    <p:sldId id="282" r:id="rId11"/>
    <p:sldId id="1901" r:id="rId12"/>
    <p:sldId id="1908" r:id="rId13"/>
    <p:sldId id="1871" r:id="rId14"/>
    <p:sldId id="1823" r:id="rId15"/>
    <p:sldId id="1806" r:id="rId16"/>
    <p:sldId id="4241" r:id="rId17"/>
    <p:sldId id="423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86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87429" autoAdjust="0"/>
  </p:normalViewPr>
  <p:slideViewPr>
    <p:cSldViewPr snapToGrid="0" snapToObjects="1" showGuides="1">
      <p:cViewPr varScale="1">
        <p:scale>
          <a:sx n="82" d="100"/>
          <a:sy n="82" d="100"/>
        </p:scale>
        <p:origin x="643"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r>
              <a:rPr lang="en-US" dirty="0"/>
              <a:t>Top 12 Medical Codes</a:t>
            </a:r>
          </a:p>
        </c:rich>
      </c:tx>
      <c:layout>
        <c:manualLayout>
          <c:xMode val="edge"/>
          <c:yMode val="edge"/>
          <c:x val="0.40718781992021524"/>
          <c:y val="1.775381090968185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0.27970779745306146"/>
          <c:y val="9.0389089793917743E-2"/>
          <c:w val="0.67738703491679952"/>
          <c:h val="0.78273616631266807"/>
        </c:manualLayout>
      </c:layout>
      <c:barChart>
        <c:barDir val="bar"/>
        <c:grouping val="stacked"/>
        <c:varyColors val="0"/>
        <c:ser>
          <c:idx val="0"/>
          <c:order val="0"/>
          <c:tx>
            <c:strRef>
              <c:f>Sheet1!$B$1</c:f>
              <c:strCache>
                <c:ptCount val="1"/>
                <c:pt idx="0">
                  <c:v>Market Value</c:v>
                </c:pt>
              </c:strCache>
            </c:strRef>
          </c:tx>
          <c:spPr>
            <a:solidFill>
              <a:srgbClr val="92D050"/>
            </a:solidFill>
            <a:ln>
              <a:noFill/>
            </a:ln>
            <a:effectLst/>
          </c:spPr>
          <c:invertIfNegative val="0"/>
          <c:cat>
            <c:strRef>
              <c:f>Sheet1!$A$2:$A$13</c:f>
              <c:strCache>
                <c:ptCount val="12"/>
                <c:pt idx="0">
                  <c:v>P9047 - Albumin Inf 25% 100 Ml</c:v>
                </c:pt>
                <c:pt idx="1">
                  <c:v>G0378 - Obs Per Hour</c:v>
                </c:pt>
                <c:pt idx="2">
                  <c:v>82330 - Calcium Ionized</c:v>
                </c:pt>
                <c:pt idx="3">
                  <c:v>83605 - Lactic Acid</c:v>
                </c:pt>
                <c:pt idx="4">
                  <c:v>80053 - Comp Metabolic Panel</c:v>
                </c:pt>
                <c:pt idx="5">
                  <c:v>R250 - Pharmacy General</c:v>
                </c:pt>
                <c:pt idx="6">
                  <c:v>96361 - Iv Hydrat Ea Add Hr</c:v>
                </c:pt>
                <c:pt idx="7">
                  <c:v>82805 - Bg With Meas O2 Sat</c:v>
                </c:pt>
                <c:pt idx="8">
                  <c:v>R370 - Anesthesia Services</c:v>
                </c:pt>
                <c:pt idx="9">
                  <c:v>78452 - Nm Myocrd Spect R/s Mult</c:v>
                </c:pt>
                <c:pt idx="10">
                  <c:v>R272 - Medical/Surgical Sterile Supplies</c:v>
                </c:pt>
                <c:pt idx="11">
                  <c:v>R360 - Operating Room Services</c:v>
                </c:pt>
              </c:strCache>
            </c:strRef>
          </c:cat>
          <c:val>
            <c:numRef>
              <c:f>Sheet1!$B$2:$B$13</c:f>
              <c:numCache>
                <c:formatCode>"$"#,##0</c:formatCode>
                <c:ptCount val="12"/>
                <c:pt idx="0">
                  <c:v>314.7</c:v>
                </c:pt>
                <c:pt idx="1">
                  <c:v>2899.44</c:v>
                </c:pt>
                <c:pt idx="2">
                  <c:v>1336.32</c:v>
                </c:pt>
                <c:pt idx="3">
                  <c:v>576.1</c:v>
                </c:pt>
                <c:pt idx="4">
                  <c:v>769.5</c:v>
                </c:pt>
                <c:pt idx="5">
                  <c:v>2365.98</c:v>
                </c:pt>
                <c:pt idx="6">
                  <c:v>1695.75</c:v>
                </c:pt>
                <c:pt idx="7">
                  <c:v>1712.7</c:v>
                </c:pt>
                <c:pt idx="8">
                  <c:v>1044.27</c:v>
                </c:pt>
                <c:pt idx="9">
                  <c:v>2031.3</c:v>
                </c:pt>
                <c:pt idx="10">
                  <c:v>10937.68</c:v>
                </c:pt>
                <c:pt idx="11">
                  <c:v>22698</c:v>
                </c:pt>
              </c:numCache>
            </c:numRef>
          </c:val>
          <c:extLst>
            <c:ext xmlns:c16="http://schemas.microsoft.com/office/drawing/2014/chart" uri="{C3380CC4-5D6E-409C-BE32-E72D297353CC}">
              <c16:uniqueId val="{00000000-E618-4900-9DAD-FB08EEEA1249}"/>
            </c:ext>
          </c:extLst>
        </c:ser>
        <c:ser>
          <c:idx val="1"/>
          <c:order val="1"/>
          <c:tx>
            <c:strRef>
              <c:f>Sheet1!$C$1</c:f>
              <c:strCache>
                <c:ptCount val="1"/>
                <c:pt idx="0">
                  <c:v>Above Market Rate</c:v>
                </c:pt>
              </c:strCache>
            </c:strRef>
          </c:tx>
          <c:spPr>
            <a:solidFill>
              <a:srgbClr val="FF5050"/>
            </a:solidFill>
            <a:ln>
              <a:noFill/>
            </a:ln>
            <a:effectLst/>
          </c:spPr>
          <c:invertIfNegative val="0"/>
          <c:dLbls>
            <c:dLbl>
              <c:idx val="0"/>
              <c:layout>
                <c:manualLayout>
                  <c:x val="2.82357693198234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CB1-4526-AB02-294D202035F8}"/>
                </c:ext>
              </c:extLst>
            </c:dLbl>
            <c:dLbl>
              <c:idx val="1"/>
              <c:layout>
                <c:manualLayout>
                  <c:x val="1.9289648346589427E-2"/>
                  <c:y val="2.2192263637100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B1-4526-AB02-294D202035F8}"/>
                </c:ext>
              </c:extLst>
            </c:dLbl>
            <c:dLbl>
              <c:idx val="2"/>
              <c:layout>
                <c:manualLayout>
                  <c:x val="2.83653099131194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CB1-4526-AB02-294D202035F8}"/>
                </c:ext>
              </c:extLst>
            </c:dLbl>
            <c:dLbl>
              <c:idx val="3"/>
              <c:layout>
                <c:manualLayout>
                  <c:x val="2.7691936829070639E-2"/>
                  <c:y val="2.219226363710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B1-4526-AB02-294D202035F8}"/>
                </c:ext>
              </c:extLst>
            </c:dLbl>
            <c:dLbl>
              <c:idx val="4"/>
              <c:layout>
                <c:manualLayout>
                  <c:x val="2.8477425426608416E-2"/>
                  <c:y val="2.2192263637101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CB1-4526-AB02-294D202035F8}"/>
                </c:ext>
              </c:extLst>
            </c:dLbl>
            <c:dLbl>
              <c:idx val="5"/>
              <c:layout>
                <c:manualLayout>
                  <c:x val="2.743464065065418E-2"/>
                  <c:y val="2.37911550723738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B1-4526-AB02-294D202035F8}"/>
                </c:ext>
              </c:extLst>
            </c:dLbl>
            <c:dLbl>
              <c:idx val="6"/>
              <c:layout>
                <c:manualLayout>
                  <c:x val="3.2066566864876203E-2"/>
                  <c:y val="2.219226363710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B1-4526-AB02-294D202035F8}"/>
                </c:ext>
              </c:extLst>
            </c:dLbl>
            <c:dLbl>
              <c:idx val="7"/>
              <c:layout>
                <c:manualLayout>
                  <c:x val="3.3216877133297233E-2"/>
                  <c:y val="-4.0685346667424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B1-4526-AB02-294D202035F8}"/>
                </c:ext>
              </c:extLst>
            </c:dLbl>
            <c:dLbl>
              <c:idx val="8"/>
              <c:layout>
                <c:manualLayout>
                  <c:x val="3.5544527793937256E-2"/>
                  <c:y val="2.219226363710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B1-4526-AB02-294D202035F8}"/>
                </c:ext>
              </c:extLst>
            </c:dLbl>
            <c:dLbl>
              <c:idx val="9"/>
              <c:layout>
                <c:manualLayout>
                  <c:x val="3.9335885158354025E-2"/>
                  <c:y val="7.985720064689575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B1-4526-AB02-294D202035F8}"/>
                </c:ext>
              </c:extLst>
            </c:dLbl>
            <c:dLbl>
              <c:idx val="10"/>
              <c:layout>
                <c:manualLayout>
                  <c:x val="4.25604599269064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B1-4526-AB02-294D202035F8}"/>
                </c:ext>
              </c:extLst>
            </c:dLbl>
            <c:dLbl>
              <c:idx val="11"/>
              <c:layout>
                <c:manualLayout>
                  <c:x val="0.28498930525101807"/>
                  <c:y val="-2.219226363710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3E-4E59-A547-D4CE670D0353}"/>
                </c:ext>
              </c:extLst>
            </c:dLbl>
            <c:dLbl>
              <c:idx val="12"/>
              <c:layout>
                <c:manualLayout>
                  <c:x val="0.12630207846351921"/>
                  <c:y val="2.21922636371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3E-4E59-A547-D4CE670D0353}"/>
                </c:ext>
              </c:extLst>
            </c:dLbl>
            <c:dLbl>
              <c:idx val="13"/>
              <c:layout>
                <c:manualLayout>
                  <c:x val="0.1284610883517846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3E-4E59-A547-D4CE670D0353}"/>
                </c:ext>
              </c:extLst>
            </c:dLbl>
            <c:spPr>
              <a:noFill/>
              <a:ln>
                <a:noFill/>
              </a:ln>
              <a:effectLst/>
            </c:spPr>
            <c:txPr>
              <a:bodyPr rot="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P9047 - Albumin Inf 25% 100 Ml</c:v>
                </c:pt>
                <c:pt idx="1">
                  <c:v>G0378 - Obs Per Hour</c:v>
                </c:pt>
                <c:pt idx="2">
                  <c:v>82330 - Calcium Ionized</c:v>
                </c:pt>
                <c:pt idx="3">
                  <c:v>83605 - Lactic Acid</c:v>
                </c:pt>
                <c:pt idx="4">
                  <c:v>80053 - Comp Metabolic Panel</c:v>
                </c:pt>
                <c:pt idx="5">
                  <c:v>R250 - Pharmacy General</c:v>
                </c:pt>
                <c:pt idx="6">
                  <c:v>96361 - Iv Hydrat Ea Add Hr</c:v>
                </c:pt>
                <c:pt idx="7">
                  <c:v>82805 - Bg With Meas O2 Sat</c:v>
                </c:pt>
                <c:pt idx="8">
                  <c:v>R370 - Anesthesia Services</c:v>
                </c:pt>
                <c:pt idx="9">
                  <c:v>78452 - Nm Myocrd Spect R/s Mult</c:v>
                </c:pt>
                <c:pt idx="10">
                  <c:v>R272 - Medical/Surgical Sterile Supplies</c:v>
                </c:pt>
                <c:pt idx="11">
                  <c:v>R360 - Operating Room Services</c:v>
                </c:pt>
              </c:strCache>
            </c:strRef>
          </c:cat>
          <c:val>
            <c:numRef>
              <c:f>Sheet1!$C$2:$C$13</c:f>
              <c:numCache>
                <c:formatCode>"$"#,##0</c:formatCode>
                <c:ptCount val="12"/>
                <c:pt idx="0">
                  <c:v>3003.2814000000003</c:v>
                </c:pt>
                <c:pt idx="1">
                  <c:v>860.43960000000015</c:v>
                </c:pt>
                <c:pt idx="2">
                  <c:v>2523.4236000000001</c:v>
                </c:pt>
                <c:pt idx="3">
                  <c:v>3711.3943999999997</c:v>
                </c:pt>
                <c:pt idx="4">
                  <c:v>3741.8562000000002</c:v>
                </c:pt>
                <c:pt idx="5">
                  <c:v>2802.3980999999999</c:v>
                </c:pt>
                <c:pt idx="6">
                  <c:v>4597.3464000000004</c:v>
                </c:pt>
                <c:pt idx="7">
                  <c:v>5702.2020000000002</c:v>
                </c:pt>
                <c:pt idx="8">
                  <c:v>7192.4295000000002</c:v>
                </c:pt>
                <c:pt idx="9">
                  <c:v>8865.9429</c:v>
                </c:pt>
                <c:pt idx="10">
                  <c:v>10373.7137</c:v>
                </c:pt>
                <c:pt idx="11">
                  <c:v>136037</c:v>
                </c:pt>
              </c:numCache>
            </c:numRef>
          </c:val>
          <c:extLst>
            <c:ext xmlns:c16="http://schemas.microsoft.com/office/drawing/2014/chart" uri="{C3380CC4-5D6E-409C-BE32-E72D297353CC}">
              <c16:uniqueId val="{00000001-E618-4900-9DAD-FB08EEEA1249}"/>
            </c:ext>
          </c:extLst>
        </c:ser>
        <c:dLbls>
          <c:showLegendKey val="0"/>
          <c:showVal val="0"/>
          <c:showCatName val="0"/>
          <c:showSerName val="0"/>
          <c:showPercent val="0"/>
          <c:showBubbleSize val="0"/>
        </c:dLbls>
        <c:gapWidth val="150"/>
        <c:overlap val="100"/>
        <c:axId val="229981968"/>
        <c:axId val="229981640"/>
      </c:barChart>
      <c:catAx>
        <c:axId val="22998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crossAx val="229981640"/>
        <c:crosses val="autoZero"/>
        <c:auto val="1"/>
        <c:lblAlgn val="ctr"/>
        <c:lblOffset val="100"/>
        <c:noMultiLvlLbl val="0"/>
      </c:catAx>
      <c:valAx>
        <c:axId val="229981640"/>
        <c:scaling>
          <c:orientation val="minMax"/>
        </c:scaling>
        <c:delete val="0"/>
        <c:axPos val="b"/>
        <c:majorGridlines>
          <c:spPr>
            <a:ln w="9525" cap="flat" cmpd="sng" algn="ctr">
              <a:solidFill>
                <a:schemeClr val="bg2">
                  <a:lumMod val="90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crossAx val="229981968"/>
        <c:crosses val="autoZero"/>
        <c:crossBetween val="between"/>
      </c:valAx>
      <c:spPr>
        <a:noFill/>
        <a:ln>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solidFill>
            <a:schemeClr val="accent1">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214E0-7B0D-4F0E-916C-45134764A1E0}"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C5CD2-5C87-47E6-A477-5E0A565AEFB7}" type="slidenum">
              <a:rPr lang="en-US" smtClean="0"/>
              <a:t>‹#›</a:t>
            </a:fld>
            <a:endParaRPr lang="en-US"/>
          </a:p>
        </p:txBody>
      </p:sp>
    </p:spTree>
    <p:extLst>
      <p:ext uri="{BB962C8B-B14F-4D97-AF65-F5344CB8AC3E}">
        <p14:creationId xmlns:p14="http://schemas.microsoft.com/office/powerpoint/2010/main" val="351733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5CD2-5C87-47E6-A477-5E0A565AEFB7}" type="slidenum">
              <a:rPr lang="en-US" smtClean="0"/>
              <a:t>2</a:t>
            </a:fld>
            <a:endParaRPr lang="en-US"/>
          </a:p>
        </p:txBody>
      </p:sp>
    </p:spTree>
    <p:extLst>
      <p:ext uri="{BB962C8B-B14F-4D97-AF65-F5344CB8AC3E}">
        <p14:creationId xmlns:p14="http://schemas.microsoft.com/office/powerpoint/2010/main" val="414590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024FF-48F8-4FEF-AA45-A4D86742C6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42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303962" cy="3546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58186-AD94-2641-85FC-ACFB8770B2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37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58186-AD94-2641-85FC-ACFB8770B2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187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58186-AD94-2641-85FC-ACFB8770B2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304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58186-AD94-2641-85FC-ACFB8770B2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8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8C5CD2-5C87-47E6-A477-5E0A565AEF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40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C4AFA9-E539-074F-B1F2-5E27CC33B546}"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381147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4AFA9-E539-074F-B1F2-5E27CC33B546}"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410194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4AFA9-E539-074F-B1F2-5E27CC33B546}"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132683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8" name="Picture 17" descr="A picture containing wall, indoor, sky&#10;&#10;Description automatically generated">
            <a:extLst>
              <a:ext uri="{FF2B5EF4-FFF2-40B4-BE49-F238E27FC236}">
                <a16:creationId xmlns:a16="http://schemas.microsoft.com/office/drawing/2014/main" id="{0C220179-5C7C-BC43-A50E-714EF71B2F03}"/>
              </a:ext>
            </a:extLst>
          </p:cNvPr>
          <p:cNvPicPr>
            <a:picLocks noChangeAspect="1"/>
          </p:cNvPicPr>
          <p:nvPr userDrawn="1"/>
        </p:nvPicPr>
        <p:blipFill>
          <a:blip r:embed="rId2"/>
          <a:stretch>
            <a:fillRect/>
          </a:stretch>
        </p:blipFill>
        <p:spPr>
          <a:xfrm>
            <a:off x="-19221" y="396243"/>
            <a:ext cx="12192000" cy="6464401"/>
          </a:xfrm>
          <a:prstGeom prst="rect">
            <a:avLst/>
          </a:prstGeom>
        </p:spPr>
      </p:pic>
      <p:sp>
        <p:nvSpPr>
          <p:cNvPr id="21" name="Content Placeholder 20"/>
          <p:cNvSpPr>
            <a:spLocks noGrp="1"/>
          </p:cNvSpPr>
          <p:nvPr>
            <p:ph sz="quarter" idx="10" hasCustomPrompt="1"/>
          </p:nvPr>
        </p:nvSpPr>
        <p:spPr>
          <a:xfrm>
            <a:off x="914400" y="2057771"/>
            <a:ext cx="10363200" cy="1821339"/>
          </a:xfrm>
        </p:spPr>
        <p:txBody>
          <a:bodyPr anchor="b">
            <a:noAutofit/>
          </a:bodyPr>
          <a:lstStyle>
            <a:lvl1pPr marL="0" indent="0">
              <a:buFontTx/>
              <a:buNone/>
              <a:defRPr sz="4400" b="0" baseline="0">
                <a:solidFill>
                  <a:schemeClr val="tx2"/>
                </a:solidFill>
              </a:defRPr>
            </a:lvl1pPr>
            <a:lvl2pPr>
              <a:defRPr sz="3200" b="1"/>
            </a:lvl2pPr>
            <a:lvl3pPr>
              <a:defRPr sz="3200" b="1"/>
            </a:lvl3pPr>
            <a:lvl4pPr>
              <a:defRPr sz="3200" b="1"/>
            </a:lvl4pPr>
            <a:lvl5pPr>
              <a:defRPr sz="3200" b="1"/>
            </a:lvl5pPr>
          </a:lstStyle>
          <a:p>
            <a:pPr lvl="0"/>
            <a:r>
              <a:rPr lang="en-US" dirty="0"/>
              <a:t>Slide Title Header — Calibri 44pt</a:t>
            </a:r>
          </a:p>
        </p:txBody>
      </p:sp>
      <p:sp>
        <p:nvSpPr>
          <p:cNvPr id="23" name="Content Placeholder 22"/>
          <p:cNvSpPr>
            <a:spLocks noGrp="1"/>
          </p:cNvSpPr>
          <p:nvPr>
            <p:ph sz="quarter" idx="11" hasCustomPrompt="1"/>
          </p:nvPr>
        </p:nvSpPr>
        <p:spPr>
          <a:xfrm>
            <a:off x="914400" y="4025698"/>
            <a:ext cx="10363200" cy="1821339"/>
          </a:xfrm>
        </p:spPr>
        <p:txBody>
          <a:bodyPr>
            <a:normAutofit/>
          </a:bodyPr>
          <a:lstStyle>
            <a:lvl1pPr marL="0" indent="0">
              <a:buNone/>
              <a:defRPr sz="2400" baseline="0">
                <a:solidFill>
                  <a:srgbClr val="EE862E"/>
                </a:solidFill>
                <a:latin typeface="+mj-lt"/>
              </a:defRPr>
            </a:lvl1pPr>
          </a:lstStyle>
          <a:p>
            <a:pPr lvl="0"/>
            <a:r>
              <a:rPr lang="en-US" dirty="0"/>
              <a:t>Subtitle for </a:t>
            </a:r>
            <a:r>
              <a:rPr lang="en-US" dirty="0" err="1"/>
              <a:t>Powerpoint</a:t>
            </a:r>
            <a:r>
              <a:rPr lang="en-US" dirty="0"/>
              <a:t> Slideshow – 24 </a:t>
            </a:r>
            <a:r>
              <a:rPr lang="en-US" dirty="0" err="1"/>
              <a:t>pt</a:t>
            </a:r>
            <a:endParaRPr lang="en-US" dirty="0"/>
          </a:p>
        </p:txBody>
      </p:sp>
      <p:sp>
        <p:nvSpPr>
          <p:cNvPr id="12" name="Rectangle 11">
            <a:extLst>
              <a:ext uri="{FF2B5EF4-FFF2-40B4-BE49-F238E27FC236}">
                <a16:creationId xmlns:a16="http://schemas.microsoft.com/office/drawing/2014/main" id="{0D187346-4F83-104C-949C-280F41E6F702}"/>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D166EDFF-2C04-204E-BCA9-5DF492799A8F}"/>
              </a:ext>
            </a:extLst>
          </p:cNvPr>
          <p:cNvSpPr/>
          <p:nvPr userDrawn="1"/>
        </p:nvSpPr>
        <p:spPr>
          <a:xfrm>
            <a:off x="-3" y="396243"/>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Text&#10;&#10;Description automatically generated">
            <a:extLst>
              <a:ext uri="{FF2B5EF4-FFF2-40B4-BE49-F238E27FC236}">
                <a16:creationId xmlns:a16="http://schemas.microsoft.com/office/drawing/2014/main" id="{7AD8FFF7-5E3E-46CF-9150-B448384EC723}"/>
              </a:ext>
            </a:extLst>
          </p:cNvPr>
          <p:cNvPicPr>
            <a:picLocks noChangeAspect="1"/>
          </p:cNvPicPr>
          <p:nvPr userDrawn="1"/>
        </p:nvPicPr>
        <p:blipFill>
          <a:blip r:embed="rId3"/>
          <a:stretch>
            <a:fillRect/>
          </a:stretch>
        </p:blipFill>
        <p:spPr>
          <a:xfrm>
            <a:off x="914400" y="5315023"/>
            <a:ext cx="3933825" cy="897686"/>
          </a:xfrm>
          <a:prstGeom prst="rect">
            <a:avLst/>
          </a:prstGeom>
        </p:spPr>
      </p:pic>
    </p:spTree>
    <p:extLst>
      <p:ext uri="{BB962C8B-B14F-4D97-AF65-F5344CB8AC3E}">
        <p14:creationId xmlns:p14="http://schemas.microsoft.com/office/powerpoint/2010/main" val="31134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dirty="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dirty="0"/>
          </a:p>
          <a:p>
            <a:pPr lvl="1"/>
            <a:r>
              <a:rPr lang="en-US" dirty="0"/>
              <a:t>First level–Normal case, Calibri Light, 20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dirty="0"/>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3"/>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Text&#10;&#10;Description automatically generated">
            <a:extLst>
              <a:ext uri="{FF2B5EF4-FFF2-40B4-BE49-F238E27FC236}">
                <a16:creationId xmlns:a16="http://schemas.microsoft.com/office/drawing/2014/main" id="{D1ADBB44-CA8D-403D-B4D9-504C53B2AD0B}"/>
              </a:ext>
            </a:extLst>
          </p:cNvPr>
          <p:cNvPicPr>
            <a:picLocks noChangeAspect="1"/>
          </p:cNvPicPr>
          <p:nvPr userDrawn="1"/>
        </p:nvPicPr>
        <p:blipFill>
          <a:blip r:embed="rId2"/>
          <a:stretch>
            <a:fillRect/>
          </a:stretch>
        </p:blipFill>
        <p:spPr>
          <a:xfrm>
            <a:off x="783167" y="5850184"/>
            <a:ext cx="3214566" cy="733554"/>
          </a:xfrm>
          <a:prstGeom prst="rect">
            <a:avLst/>
          </a:prstGeom>
        </p:spPr>
      </p:pic>
    </p:spTree>
    <p:extLst>
      <p:ext uri="{BB962C8B-B14F-4D97-AF65-F5344CB8AC3E}">
        <p14:creationId xmlns:p14="http://schemas.microsoft.com/office/powerpoint/2010/main" val="2550446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C4AFA9-E539-074F-B1F2-5E27CC33B546}"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87842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4AFA9-E539-074F-B1F2-5E27CC33B546}"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0437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C4AFA9-E539-074F-B1F2-5E27CC33B546}"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2808807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4AFA9-E539-074F-B1F2-5E27CC33B546}"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2807443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C4AFA9-E539-074F-B1F2-5E27CC33B546}"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171601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C4AFA9-E539-074F-B1F2-5E27CC33B546}"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1095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4AFA9-E539-074F-B1F2-5E27CC33B546}"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158168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4AFA9-E539-074F-B1F2-5E27CC33B546}"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2305428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4AFA9-E539-074F-B1F2-5E27CC33B546}"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4256404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4AFA9-E539-074F-B1F2-5E27CC33B546}"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2858867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4AFA9-E539-074F-B1F2-5E27CC33B546}"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518189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C4AFA9-E539-074F-B1F2-5E27CC33B546}"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772265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8" name="Picture 17" descr="A picture containing wall, indoor, sky&#10;&#10;Description automatically generated">
            <a:extLst>
              <a:ext uri="{FF2B5EF4-FFF2-40B4-BE49-F238E27FC236}">
                <a16:creationId xmlns:a16="http://schemas.microsoft.com/office/drawing/2014/main" id="{0C220179-5C7C-BC43-A50E-714EF71B2F03}"/>
              </a:ext>
            </a:extLst>
          </p:cNvPr>
          <p:cNvPicPr>
            <a:picLocks noChangeAspect="1"/>
          </p:cNvPicPr>
          <p:nvPr userDrawn="1"/>
        </p:nvPicPr>
        <p:blipFill>
          <a:blip r:embed="rId2"/>
          <a:stretch>
            <a:fillRect/>
          </a:stretch>
        </p:blipFill>
        <p:spPr>
          <a:xfrm>
            <a:off x="0" y="393601"/>
            <a:ext cx="12192000" cy="6464401"/>
          </a:xfrm>
          <a:prstGeom prst="rect">
            <a:avLst/>
          </a:prstGeom>
        </p:spPr>
      </p:pic>
      <p:sp>
        <p:nvSpPr>
          <p:cNvPr id="21" name="Content Placeholder 20"/>
          <p:cNvSpPr>
            <a:spLocks noGrp="1"/>
          </p:cNvSpPr>
          <p:nvPr>
            <p:ph sz="quarter" idx="10" hasCustomPrompt="1"/>
          </p:nvPr>
        </p:nvSpPr>
        <p:spPr>
          <a:xfrm>
            <a:off x="914400" y="2057771"/>
            <a:ext cx="10363200" cy="1821339"/>
          </a:xfrm>
        </p:spPr>
        <p:txBody>
          <a:bodyPr anchor="b">
            <a:noAutofit/>
          </a:bodyPr>
          <a:lstStyle>
            <a:lvl1pPr marL="0" indent="0">
              <a:buFontTx/>
              <a:buNone/>
              <a:defRPr sz="4400" b="0" baseline="0">
                <a:solidFill>
                  <a:schemeClr val="tx2"/>
                </a:solidFill>
              </a:defRPr>
            </a:lvl1pPr>
            <a:lvl2pPr>
              <a:defRPr sz="3200" b="1"/>
            </a:lvl2pPr>
            <a:lvl3pPr>
              <a:defRPr sz="3200" b="1"/>
            </a:lvl3pPr>
            <a:lvl4pPr>
              <a:defRPr sz="3200" b="1"/>
            </a:lvl4pPr>
            <a:lvl5pPr>
              <a:defRPr sz="3200" b="1"/>
            </a:lvl5pPr>
          </a:lstStyle>
          <a:p>
            <a:pPr lvl="0"/>
            <a:r>
              <a:rPr lang="en-US" dirty="0"/>
              <a:t>Slide Title Header — Calibri 44pt</a:t>
            </a:r>
          </a:p>
        </p:txBody>
      </p:sp>
      <p:sp>
        <p:nvSpPr>
          <p:cNvPr id="23" name="Content Placeholder 22"/>
          <p:cNvSpPr>
            <a:spLocks noGrp="1"/>
          </p:cNvSpPr>
          <p:nvPr>
            <p:ph sz="quarter" idx="11" hasCustomPrompt="1"/>
          </p:nvPr>
        </p:nvSpPr>
        <p:spPr>
          <a:xfrm>
            <a:off x="914400" y="4025698"/>
            <a:ext cx="10363200" cy="1821339"/>
          </a:xfrm>
        </p:spPr>
        <p:txBody>
          <a:bodyPr>
            <a:normAutofit/>
          </a:bodyPr>
          <a:lstStyle>
            <a:lvl1pPr marL="0" indent="0">
              <a:buNone/>
              <a:defRPr sz="2400" baseline="0">
                <a:solidFill>
                  <a:schemeClr val="bg2"/>
                </a:solidFill>
                <a:latin typeface="+mj-lt"/>
              </a:defRPr>
            </a:lvl1pPr>
          </a:lstStyle>
          <a:p>
            <a:pPr lvl="0"/>
            <a:r>
              <a:rPr lang="en-US" dirty="0"/>
              <a:t>Subtitle for </a:t>
            </a:r>
            <a:r>
              <a:rPr lang="en-US" dirty="0" err="1"/>
              <a:t>Powerpoint</a:t>
            </a:r>
            <a:r>
              <a:rPr lang="en-US" dirty="0"/>
              <a:t> Slideshow – 24 </a:t>
            </a:r>
            <a:r>
              <a:rPr lang="en-US" dirty="0" err="1"/>
              <a:t>pt</a:t>
            </a:r>
            <a:endParaRPr lang="en-US" dirty="0"/>
          </a:p>
        </p:txBody>
      </p:sp>
      <p:sp>
        <p:nvSpPr>
          <p:cNvPr id="12" name="Rectangle 11">
            <a:extLst>
              <a:ext uri="{FF2B5EF4-FFF2-40B4-BE49-F238E27FC236}">
                <a16:creationId xmlns:a16="http://schemas.microsoft.com/office/drawing/2014/main" id="{0D187346-4F83-104C-949C-280F41E6F702}"/>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D166EDFF-2C04-204E-BCA9-5DF492799A8F}"/>
              </a:ext>
            </a:extLst>
          </p:cNvPr>
          <p:cNvSpPr/>
          <p:nvPr userDrawn="1"/>
        </p:nvSpPr>
        <p:spPr>
          <a:xfrm>
            <a:off x="-3" y="396243"/>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Text&#10;&#10;Description automatically generated">
            <a:extLst>
              <a:ext uri="{FF2B5EF4-FFF2-40B4-BE49-F238E27FC236}">
                <a16:creationId xmlns:a16="http://schemas.microsoft.com/office/drawing/2014/main" id="{4A742189-B2FE-4E7E-BFEC-406A759E9B27}"/>
              </a:ext>
            </a:extLst>
          </p:cNvPr>
          <p:cNvPicPr>
            <a:picLocks noChangeAspect="1"/>
          </p:cNvPicPr>
          <p:nvPr userDrawn="1"/>
        </p:nvPicPr>
        <p:blipFill>
          <a:blip r:embed="rId3"/>
          <a:stretch>
            <a:fillRect/>
          </a:stretch>
        </p:blipFill>
        <p:spPr>
          <a:xfrm>
            <a:off x="914400" y="5602778"/>
            <a:ext cx="3764206" cy="858979"/>
          </a:xfrm>
          <a:prstGeom prst="rect">
            <a:avLst/>
          </a:prstGeom>
        </p:spPr>
      </p:pic>
    </p:spTree>
    <p:extLst>
      <p:ext uri="{BB962C8B-B14F-4D97-AF65-F5344CB8AC3E}">
        <p14:creationId xmlns:p14="http://schemas.microsoft.com/office/powerpoint/2010/main" val="1531133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dirty="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dirty="0"/>
          </a:p>
          <a:p>
            <a:pPr lvl="1"/>
            <a:r>
              <a:rPr lang="en-US" dirty="0"/>
              <a:t>First level–Normal case, Calibri Light, 20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dirty="0"/>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3"/>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descr="Text&#10;&#10;Description automatically generated">
            <a:extLst>
              <a:ext uri="{FF2B5EF4-FFF2-40B4-BE49-F238E27FC236}">
                <a16:creationId xmlns:a16="http://schemas.microsoft.com/office/drawing/2014/main" id="{E0BED299-CC38-46D4-99D3-F7C80D1FD4DC}"/>
              </a:ext>
            </a:extLst>
          </p:cNvPr>
          <p:cNvPicPr>
            <a:picLocks noChangeAspect="1"/>
          </p:cNvPicPr>
          <p:nvPr userDrawn="1"/>
        </p:nvPicPr>
        <p:blipFill>
          <a:blip r:embed="rId2"/>
          <a:stretch>
            <a:fillRect/>
          </a:stretch>
        </p:blipFill>
        <p:spPr>
          <a:xfrm>
            <a:off x="783775" y="5663417"/>
            <a:ext cx="3081251" cy="703131"/>
          </a:xfrm>
          <a:prstGeom prst="rect">
            <a:avLst/>
          </a:prstGeom>
        </p:spPr>
      </p:pic>
    </p:spTree>
    <p:extLst>
      <p:ext uri="{BB962C8B-B14F-4D97-AF65-F5344CB8AC3E}">
        <p14:creationId xmlns:p14="http://schemas.microsoft.com/office/powerpoint/2010/main" val="1844625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dirty="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dirty="0"/>
          </a:p>
          <a:p>
            <a:pPr lvl="1"/>
            <a:r>
              <a:rPr lang="en-US" dirty="0"/>
              <a:t>First level–Normal case, Calibri Light, 20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dirty="0"/>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B799867-E4CA-6943-9E3C-AED4461F20DB}"/>
              </a:ext>
            </a:extLst>
          </p:cNvPr>
          <p:cNvPicPr>
            <a:picLocks noChangeAspect="1"/>
          </p:cNvPicPr>
          <p:nvPr userDrawn="1"/>
        </p:nvPicPr>
        <p:blipFill>
          <a:blip r:embed="rId2"/>
          <a:stretch>
            <a:fillRect/>
          </a:stretch>
        </p:blipFill>
        <p:spPr>
          <a:xfrm>
            <a:off x="892626" y="5907368"/>
            <a:ext cx="3307927" cy="567846"/>
          </a:xfrm>
          <a:prstGeom prst="rect">
            <a:avLst/>
          </a:prstGeom>
        </p:spPr>
      </p:pic>
    </p:spTree>
    <p:extLst>
      <p:ext uri="{BB962C8B-B14F-4D97-AF65-F5344CB8AC3E}">
        <p14:creationId xmlns:p14="http://schemas.microsoft.com/office/powerpoint/2010/main" val="97862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dirty="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dirty="0"/>
          </a:p>
          <a:p>
            <a:pPr lvl="1"/>
            <a:r>
              <a:rPr lang="en-US" dirty="0"/>
              <a:t>First level–Normal case, Calibri Light, 20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dirty="0"/>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B799867-E4CA-6943-9E3C-AED4461F20DB}"/>
              </a:ext>
            </a:extLst>
          </p:cNvPr>
          <p:cNvPicPr>
            <a:picLocks noChangeAspect="1"/>
          </p:cNvPicPr>
          <p:nvPr userDrawn="1"/>
        </p:nvPicPr>
        <p:blipFill>
          <a:blip r:embed="rId2"/>
          <a:stretch>
            <a:fillRect/>
          </a:stretch>
        </p:blipFill>
        <p:spPr>
          <a:xfrm>
            <a:off x="892626" y="5907368"/>
            <a:ext cx="3307927" cy="567846"/>
          </a:xfrm>
          <a:prstGeom prst="rect">
            <a:avLst/>
          </a:prstGeom>
        </p:spPr>
      </p:pic>
    </p:spTree>
    <p:extLst>
      <p:ext uri="{BB962C8B-B14F-4D97-AF65-F5344CB8AC3E}">
        <p14:creationId xmlns:p14="http://schemas.microsoft.com/office/powerpoint/2010/main" val="577503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dirty="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dirty="0"/>
          </a:p>
          <a:p>
            <a:pPr lvl="1"/>
            <a:r>
              <a:rPr lang="en-US" dirty="0"/>
              <a:t>First level–Normal case, Calibri Light, 20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dirty="0"/>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B799867-E4CA-6943-9E3C-AED4461F20DB}"/>
              </a:ext>
            </a:extLst>
          </p:cNvPr>
          <p:cNvPicPr>
            <a:picLocks noChangeAspect="1"/>
          </p:cNvPicPr>
          <p:nvPr userDrawn="1"/>
        </p:nvPicPr>
        <p:blipFill>
          <a:blip r:embed="rId2"/>
          <a:stretch>
            <a:fillRect/>
          </a:stretch>
        </p:blipFill>
        <p:spPr>
          <a:xfrm>
            <a:off x="892626" y="5907368"/>
            <a:ext cx="3307927" cy="567846"/>
          </a:xfrm>
          <a:prstGeom prst="rect">
            <a:avLst/>
          </a:prstGeom>
        </p:spPr>
      </p:pic>
    </p:spTree>
    <p:extLst>
      <p:ext uri="{BB962C8B-B14F-4D97-AF65-F5344CB8AC3E}">
        <p14:creationId xmlns:p14="http://schemas.microsoft.com/office/powerpoint/2010/main" val="425180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C4AFA9-E539-074F-B1F2-5E27CC33B546}"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1472948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dirty="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dirty="0"/>
          </a:p>
          <a:p>
            <a:pPr lvl="1"/>
            <a:r>
              <a:rPr lang="en-US" dirty="0"/>
              <a:t>First level–Normal case, Calibri Light, 20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dirty="0"/>
              <a:t>Page One Header — Calibri 32</a:t>
            </a:r>
          </a:p>
        </p:txBody>
      </p:sp>
      <p:sp>
        <p:nvSpPr>
          <p:cNvPr id="8" name="Rectangle 7">
            <a:extLst>
              <a:ext uri="{FF2B5EF4-FFF2-40B4-BE49-F238E27FC236}">
                <a16:creationId xmlns:a16="http://schemas.microsoft.com/office/drawing/2014/main" id="{CF149B8D-B0E4-1D49-9076-0C008DF6DA46}"/>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0C7386C6-C382-6C43-9B6F-A9C01445056A}"/>
              </a:ext>
            </a:extLst>
          </p:cNvPr>
          <p:cNvSpPr/>
          <p:nvPr userDrawn="1"/>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B799867-E4CA-6943-9E3C-AED4461F20DB}"/>
              </a:ext>
            </a:extLst>
          </p:cNvPr>
          <p:cNvPicPr>
            <a:picLocks noChangeAspect="1"/>
          </p:cNvPicPr>
          <p:nvPr userDrawn="1"/>
        </p:nvPicPr>
        <p:blipFill>
          <a:blip r:embed="rId2"/>
          <a:stretch>
            <a:fillRect/>
          </a:stretch>
        </p:blipFill>
        <p:spPr>
          <a:xfrm>
            <a:off x="892626" y="5907368"/>
            <a:ext cx="3307927" cy="567846"/>
          </a:xfrm>
          <a:prstGeom prst="rect">
            <a:avLst/>
          </a:prstGeom>
        </p:spPr>
      </p:pic>
    </p:spTree>
    <p:extLst>
      <p:ext uri="{BB962C8B-B14F-4D97-AF65-F5344CB8AC3E}">
        <p14:creationId xmlns:p14="http://schemas.microsoft.com/office/powerpoint/2010/main" val="1774798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783775" y="2165009"/>
            <a:ext cx="10515600" cy="3443312"/>
          </a:xfrm>
          <a:ln>
            <a:noFill/>
          </a:ln>
        </p:spPr>
        <p:txBody>
          <a:bodyPr numCol="2">
            <a:normAutofit/>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marL="219456" indent="-201168">
              <a:buSzPct val="100000"/>
              <a:buFont typeface="Wingdings" pitchFamily="2" charset="2"/>
              <a:buChar char="§"/>
              <a:defRPr sz="18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lvl="1"/>
            <a:r>
              <a:rPr lang="en-US" dirty="0"/>
              <a:t>First level–Normal case, Calibri Light, 18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lvl="1"/>
            <a:r>
              <a:rPr lang="en-US" dirty="0"/>
              <a:t>First level–Normal case, Calibri Light, 18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lvl="1"/>
            <a:r>
              <a:rPr lang="en-US" dirty="0"/>
              <a:t>First level–Normal case, Calibri Light, 18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lvl="1"/>
            <a:r>
              <a:rPr lang="en-US" dirty="0"/>
              <a:t>First level–Normal case, Calibri Light, 18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p:txBody>
      </p:sp>
      <p:sp>
        <p:nvSpPr>
          <p:cNvPr id="10" name="Content Placeholder 13"/>
          <p:cNvSpPr>
            <a:spLocks noGrp="1"/>
          </p:cNvSpPr>
          <p:nvPr>
            <p:ph sz="quarter" idx="13" hasCustomPrompt="1"/>
          </p:nvPr>
        </p:nvSpPr>
        <p:spPr>
          <a:xfrm>
            <a:off x="783167" y="844550"/>
            <a:ext cx="10515600" cy="651712"/>
          </a:xfrm>
        </p:spPr>
        <p:txBody>
          <a:bodyPr>
            <a:normAutofit/>
          </a:bodyPr>
          <a:lstStyle>
            <a:lvl1pPr marL="0" indent="0">
              <a:buFontTx/>
              <a:buNone/>
              <a:defRPr sz="2800" b="0" baseline="0">
                <a:solidFill>
                  <a:schemeClr val="accent1"/>
                </a:solidFill>
                <a:latin typeface="+mn-lt"/>
              </a:defRPr>
            </a:lvl1pPr>
          </a:lstStyle>
          <a:p>
            <a:pPr lvl="0"/>
            <a:r>
              <a:rPr lang="en-US" dirty="0"/>
              <a:t>Alternate Page Header — Calibri 28</a:t>
            </a:r>
          </a:p>
        </p:txBody>
      </p:sp>
      <p:sp>
        <p:nvSpPr>
          <p:cNvPr id="14" name="Rectangle 13">
            <a:extLst>
              <a:ext uri="{FF2B5EF4-FFF2-40B4-BE49-F238E27FC236}">
                <a16:creationId xmlns:a16="http://schemas.microsoft.com/office/drawing/2014/main" id="{5E05E2DF-D7FA-0A45-8FB3-DA49096EA17F}"/>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E61E203F-21E7-BD41-9DDE-5CF9E954FABE}"/>
              </a:ext>
            </a:extLst>
          </p:cNvPr>
          <p:cNvSpPr/>
          <p:nvPr userDrawn="1"/>
        </p:nvSpPr>
        <p:spPr>
          <a:xfrm>
            <a:off x="-3" y="396243"/>
            <a:ext cx="12192000" cy="923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13">
            <a:extLst>
              <a:ext uri="{FF2B5EF4-FFF2-40B4-BE49-F238E27FC236}">
                <a16:creationId xmlns:a16="http://schemas.microsoft.com/office/drawing/2014/main" id="{981AAAF9-C5D6-8B4A-A645-1A61FFB999EE}"/>
              </a:ext>
            </a:extLst>
          </p:cNvPr>
          <p:cNvSpPr>
            <a:spLocks noGrp="1"/>
          </p:cNvSpPr>
          <p:nvPr>
            <p:ph sz="quarter" idx="14" hasCustomPrompt="1"/>
          </p:nvPr>
        </p:nvSpPr>
        <p:spPr>
          <a:xfrm>
            <a:off x="783167" y="1588634"/>
            <a:ext cx="10515600" cy="484005"/>
          </a:xfrm>
        </p:spPr>
        <p:txBody>
          <a:bodyPr>
            <a:normAutofit/>
          </a:bodyPr>
          <a:lstStyle>
            <a:lvl1pPr marL="0" indent="0">
              <a:buFontTx/>
              <a:buNone/>
              <a:defRPr sz="2200" b="0" baseline="0">
                <a:solidFill>
                  <a:schemeClr val="bg2"/>
                </a:solidFill>
                <a:latin typeface="+mn-lt"/>
              </a:defRPr>
            </a:lvl1pPr>
          </a:lstStyle>
          <a:p>
            <a:pPr lvl="0"/>
            <a:r>
              <a:rPr lang="en-US" dirty="0"/>
              <a:t>Alternate Page </a:t>
            </a:r>
            <a:r>
              <a:rPr lang="en-US" dirty="0" err="1"/>
              <a:t>subheader</a:t>
            </a:r>
            <a:r>
              <a:rPr lang="en-US" dirty="0"/>
              <a:t> — Calibri 22</a:t>
            </a:r>
          </a:p>
        </p:txBody>
      </p:sp>
      <p:pic>
        <p:nvPicPr>
          <p:cNvPr id="3" name="Picture 2" descr="Text&#10;&#10;Description automatically generated">
            <a:extLst>
              <a:ext uri="{FF2B5EF4-FFF2-40B4-BE49-F238E27FC236}">
                <a16:creationId xmlns:a16="http://schemas.microsoft.com/office/drawing/2014/main" id="{C23A5BC6-5311-440F-8A05-BDEE05A4835E}"/>
              </a:ext>
            </a:extLst>
          </p:cNvPr>
          <p:cNvPicPr>
            <a:picLocks noChangeAspect="1"/>
          </p:cNvPicPr>
          <p:nvPr userDrawn="1"/>
        </p:nvPicPr>
        <p:blipFill>
          <a:blip r:embed="rId2"/>
          <a:stretch>
            <a:fillRect/>
          </a:stretch>
        </p:blipFill>
        <p:spPr>
          <a:xfrm>
            <a:off x="783167" y="5652671"/>
            <a:ext cx="4057816" cy="925980"/>
          </a:xfrm>
          <a:prstGeom prst="rect">
            <a:avLst/>
          </a:prstGeom>
        </p:spPr>
      </p:pic>
    </p:spTree>
    <p:extLst>
      <p:ext uri="{BB962C8B-B14F-4D97-AF65-F5344CB8AC3E}">
        <p14:creationId xmlns:p14="http://schemas.microsoft.com/office/powerpoint/2010/main" val="3758158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EBFE6C-6FC9-4A57-94CC-2E603335EA50}"/>
              </a:ext>
            </a:extLst>
          </p:cNvPr>
          <p:cNvPicPr>
            <a:picLocks noChangeAspect="1"/>
          </p:cNvPicPr>
          <p:nvPr userDrawn="1"/>
        </p:nvPicPr>
        <p:blipFill rotWithShape="1">
          <a:blip r:embed="rId2">
            <a:clrChange>
              <a:clrFrom>
                <a:srgbClr val="FAFAFA"/>
              </a:clrFrom>
              <a:clrTo>
                <a:srgbClr val="FAFAFA">
                  <a:alpha val="0"/>
                </a:srgbClr>
              </a:clrTo>
            </a:clrChange>
            <a:lum bright="-20000" contrast="40000"/>
          </a:blip>
          <a:srcRect l="9458" r="15160"/>
          <a:stretch/>
        </p:blipFill>
        <p:spPr>
          <a:xfrm>
            <a:off x="-1" y="0"/>
            <a:ext cx="7439024" cy="6858001"/>
          </a:xfrm>
          <a:prstGeom prst="rect">
            <a:avLst/>
          </a:prstGeom>
        </p:spPr>
      </p:pic>
      <p:sp>
        <p:nvSpPr>
          <p:cNvPr id="8" name="Rectangle 7">
            <a:extLst>
              <a:ext uri="{FF2B5EF4-FFF2-40B4-BE49-F238E27FC236}">
                <a16:creationId xmlns:a16="http://schemas.microsoft.com/office/drawing/2014/main" id="{F3F69F77-C070-4D38-B5CC-D9DF12569078}"/>
              </a:ext>
            </a:extLst>
          </p:cNvPr>
          <p:cNvSpPr/>
          <p:nvPr userDrawn="1"/>
        </p:nvSpPr>
        <p:spPr>
          <a:xfrm>
            <a:off x="0" y="5204064"/>
            <a:ext cx="11216314" cy="987186"/>
          </a:xfrm>
          <a:prstGeom prst="rect">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iamond 10">
            <a:extLst>
              <a:ext uri="{FF2B5EF4-FFF2-40B4-BE49-F238E27FC236}">
                <a16:creationId xmlns:a16="http://schemas.microsoft.com/office/drawing/2014/main" id="{DAA52D9F-7C05-4814-AC89-D52270217835}"/>
              </a:ext>
            </a:extLst>
          </p:cNvPr>
          <p:cNvSpPr/>
          <p:nvPr userDrawn="1"/>
        </p:nvSpPr>
        <p:spPr>
          <a:xfrm>
            <a:off x="1190096" y="290823"/>
            <a:ext cx="4054131" cy="4106098"/>
          </a:xfrm>
          <a:prstGeom prst="diamond">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98CACF18-B817-4C4C-ABC1-81319E73C17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17863" b="26545"/>
          <a:stretch/>
        </p:blipFill>
        <p:spPr>
          <a:xfrm>
            <a:off x="1855111" y="1634336"/>
            <a:ext cx="2552646" cy="1419072"/>
          </a:xfrm>
          <a:prstGeom prst="rect">
            <a:avLst/>
          </a:prstGeom>
        </p:spPr>
      </p:pic>
      <p:sp>
        <p:nvSpPr>
          <p:cNvPr id="15" name="Title 14">
            <a:extLst>
              <a:ext uri="{FF2B5EF4-FFF2-40B4-BE49-F238E27FC236}">
                <a16:creationId xmlns:a16="http://schemas.microsoft.com/office/drawing/2014/main" id="{4C0AA20F-91C4-4F3A-ACF5-1BEC47900B93}"/>
              </a:ext>
            </a:extLst>
          </p:cNvPr>
          <p:cNvSpPr>
            <a:spLocks noGrp="1"/>
          </p:cNvSpPr>
          <p:nvPr>
            <p:ph type="title"/>
          </p:nvPr>
        </p:nvSpPr>
        <p:spPr>
          <a:xfrm>
            <a:off x="6169382" y="1954184"/>
            <a:ext cx="4919476" cy="1325563"/>
          </a:xfrm>
        </p:spPr>
        <p:txBody>
          <a:bodyPr/>
          <a:lstStyle>
            <a:lvl1pPr algn="ctr">
              <a:defRPr>
                <a:latin typeface="Segoe UI Light" panose="020B0502040204020203" pitchFamily="34" charset="0"/>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211242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8956-78F1-48F4-998A-CD26C63EE1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700FE8-004F-4F51-A5B8-DD33AE9940B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12E58DB-C2EC-4BD8-AE98-6C414B30A3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03E7B9-8FE8-4A2F-90DF-95273E0B2232}"/>
              </a:ext>
            </a:extLst>
          </p:cNvPr>
          <p:cNvSpPr>
            <a:spLocks noGrp="1"/>
          </p:cNvSpPr>
          <p:nvPr>
            <p:ph type="sldNum" sz="quarter" idx="12"/>
          </p:nvPr>
        </p:nvSpPr>
        <p:spPr/>
        <p:txBody>
          <a:bodyPr/>
          <a:lstStyle/>
          <a:p>
            <a:fld id="{FA25A254-6398-43D9-A0E3-B83738F7E1E2}" type="slidenum">
              <a:rPr lang="en-US" smtClean="0"/>
              <a:t>‹#›</a:t>
            </a:fld>
            <a:endParaRPr lang="en-US" dirty="0"/>
          </a:p>
        </p:txBody>
      </p:sp>
    </p:spTree>
    <p:extLst>
      <p:ext uri="{BB962C8B-B14F-4D97-AF65-F5344CB8AC3E}">
        <p14:creationId xmlns:p14="http://schemas.microsoft.com/office/powerpoint/2010/main" val="2010592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MPS Pag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567D45-81EA-46CC-9FFE-5926D210E9A1}"/>
              </a:ext>
            </a:extLst>
          </p:cNvPr>
          <p:cNvSpPr/>
          <p:nvPr userDrawn="1"/>
        </p:nvSpPr>
        <p:spPr>
          <a:xfrm>
            <a:off x="0" y="-1"/>
            <a:ext cx="12192000" cy="11049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Graphic 8">
            <a:extLst>
              <a:ext uri="{FF2B5EF4-FFF2-40B4-BE49-F238E27FC236}">
                <a16:creationId xmlns:a16="http://schemas.microsoft.com/office/drawing/2014/main" id="{417384E1-6F7B-483B-BBB6-8164F75E8E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275" y="171449"/>
            <a:ext cx="1174750" cy="559405"/>
          </a:xfrm>
          <a:prstGeom prst="rect">
            <a:avLst/>
          </a:prstGeom>
        </p:spPr>
      </p:pic>
      <p:sp>
        <p:nvSpPr>
          <p:cNvPr id="12" name="Content Placeholder 2">
            <a:extLst>
              <a:ext uri="{FF2B5EF4-FFF2-40B4-BE49-F238E27FC236}">
                <a16:creationId xmlns:a16="http://schemas.microsoft.com/office/drawing/2014/main" id="{3D8B7AAC-275A-4F3D-AAB4-4DF3E808B85A}"/>
              </a:ext>
            </a:extLst>
          </p:cNvPr>
          <p:cNvSpPr>
            <a:spLocks noGrp="1"/>
          </p:cNvSpPr>
          <p:nvPr>
            <p:ph sz="half" idx="13"/>
          </p:nvPr>
        </p:nvSpPr>
        <p:spPr>
          <a:xfrm>
            <a:off x="695325" y="1554956"/>
            <a:ext cx="1050925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6">
            <a:extLst>
              <a:ext uri="{FF2B5EF4-FFF2-40B4-BE49-F238E27FC236}">
                <a16:creationId xmlns:a16="http://schemas.microsoft.com/office/drawing/2014/main" id="{436E29F9-D9FF-4D3E-B99C-36C880D105CE}"/>
              </a:ext>
            </a:extLst>
          </p:cNvPr>
          <p:cNvSpPr>
            <a:spLocks noGrp="1"/>
          </p:cNvSpPr>
          <p:nvPr>
            <p:ph type="sldNum" sz="quarter" idx="12"/>
          </p:nvPr>
        </p:nvSpPr>
        <p:spPr>
          <a:xfrm>
            <a:off x="8610600" y="6356350"/>
            <a:ext cx="2743200" cy="365125"/>
          </a:xfrm>
        </p:spPr>
        <p:txBody>
          <a:bodyPr/>
          <a:lstStyle>
            <a:lvl1pPr>
              <a:defRPr sz="1100">
                <a:solidFill>
                  <a:schemeClr val="tx1">
                    <a:lumMod val="85000"/>
                    <a:lumOff val="15000"/>
                  </a:schemeClr>
                </a:solidFill>
                <a:latin typeface="Segoe UI Light" panose="020B0502040204020203" pitchFamily="34" charset="0"/>
                <a:cs typeface="Segoe UI Light" panose="020B0502040204020203" pitchFamily="34" charset="0"/>
              </a:defRPr>
            </a:lvl1pPr>
          </a:lstStyle>
          <a:p>
            <a:fld id="{FA25A254-6398-43D9-A0E3-B83738F7E1E2}" type="slidenum">
              <a:rPr lang="en-US" smtClean="0"/>
              <a:pPr/>
              <a:t>‹#›</a:t>
            </a:fld>
            <a:endParaRPr lang="en-US" dirty="0"/>
          </a:p>
        </p:txBody>
      </p:sp>
      <p:sp>
        <p:nvSpPr>
          <p:cNvPr id="8" name="Title 1">
            <a:extLst>
              <a:ext uri="{FF2B5EF4-FFF2-40B4-BE49-F238E27FC236}">
                <a16:creationId xmlns:a16="http://schemas.microsoft.com/office/drawing/2014/main" id="{EC18BB4F-A5EE-4E36-9B7B-08684F782B11}"/>
              </a:ext>
            </a:extLst>
          </p:cNvPr>
          <p:cNvSpPr>
            <a:spLocks noGrp="1"/>
          </p:cNvSpPr>
          <p:nvPr>
            <p:ph type="title"/>
          </p:nvPr>
        </p:nvSpPr>
        <p:spPr>
          <a:xfrm>
            <a:off x="590550" y="193675"/>
            <a:ext cx="8737600" cy="739775"/>
          </a:xfrm>
          <a:solidFill>
            <a:srgbClr val="262626"/>
          </a:solidFill>
        </p:spPr>
        <p:txBody>
          <a:bodyPr>
            <a:normAutofit/>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2" name="TextBox 1">
            <a:extLst>
              <a:ext uri="{FF2B5EF4-FFF2-40B4-BE49-F238E27FC236}">
                <a16:creationId xmlns:a16="http://schemas.microsoft.com/office/drawing/2014/main" id="{ABC9E954-A89A-4CE6-86F3-9C97F5266E0F}"/>
              </a:ext>
            </a:extLst>
          </p:cNvPr>
          <p:cNvSpPr txBox="1"/>
          <p:nvPr userDrawn="1"/>
        </p:nvSpPr>
        <p:spPr>
          <a:xfrm>
            <a:off x="10061575" y="735598"/>
            <a:ext cx="1606550" cy="338554"/>
          </a:xfrm>
          <a:prstGeom prst="rect">
            <a:avLst/>
          </a:prstGeom>
          <a:solidFill>
            <a:srgbClr val="262626"/>
          </a:solidFill>
        </p:spPr>
        <p:txBody>
          <a:bodyPr wrap="square" rtlCol="0">
            <a:spAutoFit/>
          </a:bodyPr>
          <a:lstStyle/>
          <a:p>
            <a:r>
              <a:rPr lang="en-US" sz="1600" dirty="0">
                <a:solidFill>
                  <a:schemeClr val="bg1">
                    <a:lumMod val="65000"/>
                  </a:schemeClr>
                </a:solidFill>
                <a:latin typeface="Segoe UI Semilight" panose="020B0402040204020203" pitchFamily="34" charset="0"/>
                <a:cs typeface="Segoe UI Semilight" panose="020B0402040204020203" pitchFamily="34" charset="0"/>
              </a:rPr>
              <a:t>CONFIDENTIAL</a:t>
            </a:r>
          </a:p>
        </p:txBody>
      </p:sp>
    </p:spTree>
    <p:extLst>
      <p:ext uri="{BB962C8B-B14F-4D97-AF65-F5344CB8AC3E}">
        <p14:creationId xmlns:p14="http://schemas.microsoft.com/office/powerpoint/2010/main" val="805888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MPS Page Layou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E778C-509A-4575-93D0-DB11505DDDD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9E014D1-61AB-4756-9631-2895FB7B2F77}"/>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81AA86B-557A-454F-A45F-CC2F2AC70A5B}"/>
              </a:ext>
            </a:extLst>
          </p:cNvPr>
          <p:cNvSpPr>
            <a:spLocks noGrp="1"/>
          </p:cNvSpPr>
          <p:nvPr>
            <p:ph type="sldNum" sz="quarter" idx="12"/>
          </p:nvPr>
        </p:nvSpPr>
        <p:spPr/>
        <p:txBody>
          <a:bodyPr/>
          <a:lstStyle>
            <a:lvl1pPr>
              <a:defRPr sz="1100">
                <a:solidFill>
                  <a:schemeClr val="tx1">
                    <a:lumMod val="85000"/>
                    <a:lumOff val="15000"/>
                  </a:schemeClr>
                </a:solidFill>
                <a:latin typeface="Segoe UI Light" panose="020B0502040204020203" pitchFamily="34" charset="0"/>
                <a:cs typeface="Segoe UI Light" panose="020B0502040204020203" pitchFamily="34" charset="0"/>
              </a:defRPr>
            </a:lvl1pPr>
          </a:lstStyle>
          <a:p>
            <a:fld id="{FA25A254-6398-43D9-A0E3-B83738F7E1E2}" type="slidenum">
              <a:rPr lang="en-US" smtClean="0"/>
              <a:pPr/>
              <a:t>‹#›</a:t>
            </a:fld>
            <a:endParaRPr lang="en-US" dirty="0"/>
          </a:p>
        </p:txBody>
      </p:sp>
      <p:sp>
        <p:nvSpPr>
          <p:cNvPr id="8" name="Rectangle 7">
            <a:extLst>
              <a:ext uri="{FF2B5EF4-FFF2-40B4-BE49-F238E27FC236}">
                <a16:creationId xmlns:a16="http://schemas.microsoft.com/office/drawing/2014/main" id="{C54F89E9-525C-492D-B8AB-B51C06D4FCC2}"/>
              </a:ext>
            </a:extLst>
          </p:cNvPr>
          <p:cNvSpPr/>
          <p:nvPr userDrawn="1"/>
        </p:nvSpPr>
        <p:spPr>
          <a:xfrm>
            <a:off x="0" y="-1"/>
            <a:ext cx="12192000" cy="1104901"/>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Graphic 9">
            <a:extLst>
              <a:ext uri="{FF2B5EF4-FFF2-40B4-BE49-F238E27FC236}">
                <a16:creationId xmlns:a16="http://schemas.microsoft.com/office/drawing/2014/main" id="{875C4141-F5E3-4241-8205-2C1DCE6F38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275" y="171449"/>
            <a:ext cx="1174750" cy="559405"/>
          </a:xfrm>
          <a:prstGeom prst="rect">
            <a:avLst/>
          </a:prstGeom>
        </p:spPr>
      </p:pic>
      <p:sp>
        <p:nvSpPr>
          <p:cNvPr id="11" name="TextBox 10">
            <a:extLst>
              <a:ext uri="{FF2B5EF4-FFF2-40B4-BE49-F238E27FC236}">
                <a16:creationId xmlns:a16="http://schemas.microsoft.com/office/drawing/2014/main" id="{8450AD7D-8EEC-40D5-BCC4-47090FBDFF88}"/>
              </a:ext>
            </a:extLst>
          </p:cNvPr>
          <p:cNvSpPr txBox="1"/>
          <p:nvPr userDrawn="1"/>
        </p:nvSpPr>
        <p:spPr>
          <a:xfrm>
            <a:off x="10061575" y="735598"/>
            <a:ext cx="1606550" cy="338554"/>
          </a:xfrm>
          <a:prstGeom prst="rect">
            <a:avLst/>
          </a:prstGeom>
          <a:solidFill>
            <a:srgbClr val="262626"/>
          </a:solidFill>
        </p:spPr>
        <p:txBody>
          <a:bodyPr wrap="square" rtlCol="0">
            <a:spAutoFit/>
          </a:bodyPr>
          <a:lstStyle/>
          <a:p>
            <a:r>
              <a:rPr lang="en-US" sz="1600" dirty="0">
                <a:solidFill>
                  <a:schemeClr val="bg1">
                    <a:lumMod val="65000"/>
                  </a:schemeClr>
                </a:solidFill>
                <a:latin typeface="Segoe UI Semilight" panose="020B0402040204020203" pitchFamily="34" charset="0"/>
                <a:cs typeface="Segoe UI Semilight" panose="020B0402040204020203" pitchFamily="34" charset="0"/>
              </a:rPr>
              <a:t>CONFIDENTIAL</a:t>
            </a:r>
          </a:p>
        </p:txBody>
      </p:sp>
      <p:sp>
        <p:nvSpPr>
          <p:cNvPr id="12" name="Title 1">
            <a:extLst>
              <a:ext uri="{FF2B5EF4-FFF2-40B4-BE49-F238E27FC236}">
                <a16:creationId xmlns:a16="http://schemas.microsoft.com/office/drawing/2014/main" id="{CFD3D0D9-6A13-4B36-9711-F5DD2912BA0B}"/>
              </a:ext>
            </a:extLst>
          </p:cNvPr>
          <p:cNvSpPr>
            <a:spLocks noGrp="1"/>
          </p:cNvSpPr>
          <p:nvPr>
            <p:ph type="title"/>
          </p:nvPr>
        </p:nvSpPr>
        <p:spPr>
          <a:xfrm>
            <a:off x="590550" y="193675"/>
            <a:ext cx="8737600" cy="739775"/>
          </a:xfrm>
          <a:solidFill>
            <a:srgbClr val="262626"/>
          </a:solidFill>
        </p:spPr>
        <p:txBody>
          <a:bodyPr>
            <a:normAutofit/>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526481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F69F84-27C8-4A28-A2D2-4BC9175B738E}"/>
              </a:ext>
            </a:extLst>
          </p:cNvPr>
          <p:cNvPicPr>
            <a:picLocks noChangeAspect="1"/>
          </p:cNvPicPr>
          <p:nvPr userDrawn="1"/>
        </p:nvPicPr>
        <p:blipFill rotWithShape="1">
          <a:blip r:embed="rId2">
            <a:clrChange>
              <a:clrFrom>
                <a:srgbClr val="FAFAFA"/>
              </a:clrFrom>
              <a:clrTo>
                <a:srgbClr val="FAFAFA">
                  <a:alpha val="0"/>
                </a:srgbClr>
              </a:clrTo>
            </a:clrChange>
            <a:lum bright="-20000" contrast="40000"/>
          </a:blip>
          <a:srcRect l="9458" r="15160"/>
          <a:stretch/>
        </p:blipFill>
        <p:spPr>
          <a:xfrm>
            <a:off x="-1" y="0"/>
            <a:ext cx="7439024" cy="6858001"/>
          </a:xfrm>
          <a:prstGeom prst="rect">
            <a:avLst/>
          </a:prstGeom>
        </p:spPr>
      </p:pic>
      <p:sp>
        <p:nvSpPr>
          <p:cNvPr id="14" name="Diamond 13">
            <a:extLst>
              <a:ext uri="{FF2B5EF4-FFF2-40B4-BE49-F238E27FC236}">
                <a16:creationId xmlns:a16="http://schemas.microsoft.com/office/drawing/2014/main" id="{43D07672-3114-4269-A72D-4A6303EEC20E}"/>
              </a:ext>
            </a:extLst>
          </p:cNvPr>
          <p:cNvSpPr/>
          <p:nvPr userDrawn="1"/>
        </p:nvSpPr>
        <p:spPr>
          <a:xfrm>
            <a:off x="1190096" y="290823"/>
            <a:ext cx="4054131" cy="4106098"/>
          </a:xfrm>
          <a:prstGeom prst="diamond">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CA3E2B-24CB-41E9-9988-DF02368BAD0C}"/>
              </a:ext>
            </a:extLst>
          </p:cNvPr>
          <p:cNvSpPr/>
          <p:nvPr userDrawn="1"/>
        </p:nvSpPr>
        <p:spPr>
          <a:xfrm>
            <a:off x="0" y="5204064"/>
            <a:ext cx="11216314" cy="987186"/>
          </a:xfrm>
          <a:prstGeom prst="rect">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194FB8D7-E428-4C7A-92B0-2BEF06C863A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17863" b="26545"/>
          <a:stretch/>
        </p:blipFill>
        <p:spPr>
          <a:xfrm>
            <a:off x="1855111" y="1634336"/>
            <a:ext cx="2552646" cy="1419072"/>
          </a:xfrm>
          <a:prstGeom prst="rect">
            <a:avLst/>
          </a:prstGeom>
        </p:spPr>
      </p:pic>
      <p:sp>
        <p:nvSpPr>
          <p:cNvPr id="15" name="Slide Number Placeholder 6">
            <a:extLst>
              <a:ext uri="{FF2B5EF4-FFF2-40B4-BE49-F238E27FC236}">
                <a16:creationId xmlns:a16="http://schemas.microsoft.com/office/drawing/2014/main" id="{FDF74C5F-F4E4-4DB1-B2CD-FC143D42288F}"/>
              </a:ext>
            </a:extLst>
          </p:cNvPr>
          <p:cNvSpPr>
            <a:spLocks noGrp="1"/>
          </p:cNvSpPr>
          <p:nvPr>
            <p:ph type="sldNum" sz="quarter" idx="12"/>
          </p:nvPr>
        </p:nvSpPr>
        <p:spPr>
          <a:xfrm>
            <a:off x="8610600" y="6356350"/>
            <a:ext cx="2743200" cy="365125"/>
          </a:xfrm>
        </p:spPr>
        <p:txBody>
          <a:bodyPr/>
          <a:lstStyle>
            <a:lvl1pPr>
              <a:defRPr sz="1100">
                <a:solidFill>
                  <a:schemeClr val="tx1">
                    <a:lumMod val="85000"/>
                    <a:lumOff val="15000"/>
                  </a:schemeClr>
                </a:solidFill>
                <a:latin typeface="Segoe UI Light" panose="020B0502040204020203" pitchFamily="34" charset="0"/>
                <a:cs typeface="Segoe UI Light" panose="020B0502040204020203" pitchFamily="34" charset="0"/>
              </a:defRPr>
            </a:lvl1pPr>
          </a:lstStyle>
          <a:p>
            <a:fld id="{FA25A254-6398-43D9-A0E3-B83738F7E1E2}" type="slidenum">
              <a:rPr lang="en-US" smtClean="0"/>
              <a:pPr/>
              <a:t>‹#›</a:t>
            </a:fld>
            <a:endParaRPr lang="en-US" dirty="0"/>
          </a:p>
        </p:txBody>
      </p:sp>
    </p:spTree>
    <p:extLst>
      <p:ext uri="{BB962C8B-B14F-4D97-AF65-F5344CB8AC3E}">
        <p14:creationId xmlns:p14="http://schemas.microsoft.com/office/powerpoint/2010/main" val="3181086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CE7C-DA0F-7CB2-E9C6-8BE53FAE9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139E81-46FE-9FA1-7927-8B60AD38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F58C8-C660-C220-EB31-3D7BB82E6FF5}"/>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5" name="Footer Placeholder 4">
            <a:extLst>
              <a:ext uri="{FF2B5EF4-FFF2-40B4-BE49-F238E27FC236}">
                <a16:creationId xmlns:a16="http://schemas.microsoft.com/office/drawing/2014/main" id="{A8CA2965-EF69-D27F-63FA-0AC21B221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B75B9-50D3-1A29-24A7-F65459FFA633}"/>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1976595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9D18-0FB5-CDC6-1113-873386740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6CDF6A-8262-379E-B064-D95FA5D05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7EF15-D28B-EED1-9B7C-D4C36DB81801}"/>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5" name="Footer Placeholder 4">
            <a:extLst>
              <a:ext uri="{FF2B5EF4-FFF2-40B4-BE49-F238E27FC236}">
                <a16:creationId xmlns:a16="http://schemas.microsoft.com/office/drawing/2014/main" id="{CA585292-13E3-D436-C1F5-417D650E3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30915-95B3-465C-4CA7-5BF2F0729E9E}"/>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1753262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9D63-5D2F-802B-6198-D5468743C7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D3562-ACB2-EE3C-3221-CD9232A59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C18263-52BE-E4CE-5A6B-88BB10C90042}"/>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5" name="Footer Placeholder 4">
            <a:extLst>
              <a:ext uri="{FF2B5EF4-FFF2-40B4-BE49-F238E27FC236}">
                <a16:creationId xmlns:a16="http://schemas.microsoft.com/office/drawing/2014/main" id="{C2A005D9-31E3-A892-883C-108E3E16A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BCD2F-3F5E-EB43-376D-21C00AE82014}"/>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193284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4AFA9-E539-074F-B1F2-5E27CC33B546}"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1358162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469D-AECB-06B2-18BC-3DE729504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BF6BD-AD99-5AA7-9E6A-8E6547AD8A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E1A07-EB3C-9155-EAD1-F8E68BFDAB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7522E0-18A0-ECC5-EA2D-7D4BDFB59FB1}"/>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6" name="Footer Placeholder 5">
            <a:extLst>
              <a:ext uri="{FF2B5EF4-FFF2-40B4-BE49-F238E27FC236}">
                <a16:creationId xmlns:a16="http://schemas.microsoft.com/office/drawing/2014/main" id="{4F5E1715-27F6-CE0D-2DD9-1D583315D5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59973-9C5F-7F2B-1172-1679A6BF23FC}"/>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2860347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B1D2-70CB-4AE7-234B-EF25A8F269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6F8714-1936-4518-FB8F-9D1769C25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EE0A1-A371-05B3-13B1-55D12C97CB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4F8456-D649-D9DD-29F9-3ECE3ECB9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87ACF-6537-3A47-2726-FC4E7AD156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8885D2-C300-D872-D2E2-686096565B84}"/>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8" name="Footer Placeholder 7">
            <a:extLst>
              <a:ext uri="{FF2B5EF4-FFF2-40B4-BE49-F238E27FC236}">
                <a16:creationId xmlns:a16="http://schemas.microsoft.com/office/drawing/2014/main" id="{310DE08A-39FF-7B92-001F-2FCFB8D997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35E22B-CF97-F1BB-6005-CE8885EAE86F}"/>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3897159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4C3A-F52F-9F7D-5E69-0FE371C92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DE9234-94AB-C73A-3416-74BBB7E275DE}"/>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4" name="Footer Placeholder 3">
            <a:extLst>
              <a:ext uri="{FF2B5EF4-FFF2-40B4-BE49-F238E27FC236}">
                <a16:creationId xmlns:a16="http://schemas.microsoft.com/office/drawing/2014/main" id="{D89E6341-C823-3F0B-798F-B229281EAA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5823AB-25BA-961C-75A5-4C97E7941F66}"/>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3419250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1FF840-BF04-E690-E005-D6B7EE551CB8}"/>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3" name="Footer Placeholder 2">
            <a:extLst>
              <a:ext uri="{FF2B5EF4-FFF2-40B4-BE49-F238E27FC236}">
                <a16:creationId xmlns:a16="http://schemas.microsoft.com/office/drawing/2014/main" id="{468044D6-7DB2-9E4C-A600-A5DBD8A4A4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D9EA3D-94C3-C04C-AE18-A1118BBC1961}"/>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3951689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2C17-643C-DAC9-FD8D-9AD614C64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EE57D-8A06-19FD-84EC-C9E8BE130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29FDC9-DA75-219D-8DC8-66C964978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40430-CFAB-7C91-8997-34E2E20DFA23}"/>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6" name="Footer Placeholder 5">
            <a:extLst>
              <a:ext uri="{FF2B5EF4-FFF2-40B4-BE49-F238E27FC236}">
                <a16:creationId xmlns:a16="http://schemas.microsoft.com/office/drawing/2014/main" id="{DEC44498-B67C-322A-DCF9-A1FC50069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74510-65BA-CDA1-986F-1B6CB85E34A1}"/>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994477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949D-B4D2-4904-D1AE-617852469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37C367-6716-2D06-2ED5-3DC8AE4CA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8F5838-46E8-9C71-DF43-DEBBA8E25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48303-2FE7-5D6A-97D6-AC060194DCC5}"/>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6" name="Footer Placeholder 5">
            <a:extLst>
              <a:ext uri="{FF2B5EF4-FFF2-40B4-BE49-F238E27FC236}">
                <a16:creationId xmlns:a16="http://schemas.microsoft.com/office/drawing/2014/main" id="{FDFCCF28-ED84-0C55-7045-507FA078B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CA94E-00C1-C671-DC1A-144C45DA0D30}"/>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6299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D5E6-302C-6FA6-E67F-00A0BC0CC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57FA3D-C8B5-6EB7-2256-A7C067376D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D0644-4BCC-FD26-AF3F-4FFD8E6F412F}"/>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5" name="Footer Placeholder 4">
            <a:extLst>
              <a:ext uri="{FF2B5EF4-FFF2-40B4-BE49-F238E27FC236}">
                <a16:creationId xmlns:a16="http://schemas.microsoft.com/office/drawing/2014/main" id="{1A4F9E84-E80D-46A3-EB4B-BBADD68E9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D1F7C-9AA8-C5BE-FE07-F324B1C2CCAF}"/>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194497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6E59A-7373-D110-C8E7-205B6E7504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440E-8CB1-9A5D-5239-30D3B4DD93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D1114-83E1-1CB1-1206-EBFECE563FEA}"/>
              </a:ext>
            </a:extLst>
          </p:cNvPr>
          <p:cNvSpPr>
            <a:spLocks noGrp="1"/>
          </p:cNvSpPr>
          <p:nvPr>
            <p:ph type="dt" sz="half" idx="10"/>
          </p:nvPr>
        </p:nvSpPr>
        <p:spPr/>
        <p:txBody>
          <a:bodyPr/>
          <a:lstStyle/>
          <a:p>
            <a:fld id="{0C50B838-F6E0-48E2-BBA7-59F8D6A15CAD}" type="datetimeFigureOut">
              <a:rPr lang="en-US" smtClean="0"/>
              <a:t>4/18/2023</a:t>
            </a:fld>
            <a:endParaRPr lang="en-US"/>
          </a:p>
        </p:txBody>
      </p:sp>
      <p:sp>
        <p:nvSpPr>
          <p:cNvPr id="5" name="Footer Placeholder 4">
            <a:extLst>
              <a:ext uri="{FF2B5EF4-FFF2-40B4-BE49-F238E27FC236}">
                <a16:creationId xmlns:a16="http://schemas.microsoft.com/office/drawing/2014/main" id="{79B06C68-F42A-4927-BC86-2E3786147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F907B-8767-96F1-914E-A72DA5095461}"/>
              </a:ext>
            </a:extLst>
          </p:cNvPr>
          <p:cNvSpPr>
            <a:spLocks noGrp="1"/>
          </p:cNvSpPr>
          <p:nvPr>
            <p:ph type="sldNum" sz="quarter" idx="12"/>
          </p:nvPr>
        </p:nvSpPr>
        <p:spPr/>
        <p:txBody>
          <a:bodyPr/>
          <a:lstStyle/>
          <a:p>
            <a:fld id="{C0526250-9370-4807-88A0-1142EF7BEB99}" type="slidenum">
              <a:rPr lang="en-US" smtClean="0"/>
              <a:t>‹#›</a:t>
            </a:fld>
            <a:endParaRPr lang="en-US"/>
          </a:p>
        </p:txBody>
      </p:sp>
    </p:spTree>
    <p:extLst>
      <p:ext uri="{BB962C8B-B14F-4D97-AF65-F5344CB8AC3E}">
        <p14:creationId xmlns:p14="http://schemas.microsoft.com/office/powerpoint/2010/main" val="1738552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816495" cy="1143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6E2D2B3B-882E-40F3-A32F-6DD516915044}"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Presentation to HR Practitioners</a:t>
            </a:r>
          </a:p>
        </p:txBody>
      </p:sp>
      <p:sp>
        <p:nvSpPr>
          <p:cNvPr id="5" name="Date Placeholder 4"/>
          <p:cNvSpPr>
            <a:spLocks noGrp="1"/>
          </p:cNvSpPr>
          <p:nvPr>
            <p:ph type="dt" sz="half" idx="12"/>
          </p:nvPr>
        </p:nvSpPr>
        <p:spPr/>
        <p:txBody>
          <a:bodyPr/>
          <a:lstStyle/>
          <a:p>
            <a:fld id="{07A81011-61A1-C843-8508-EDC38C04856E}" type="datetime1">
              <a:rPr lang="en-US" smtClean="0"/>
              <a:t>4/18/2023</a:t>
            </a:fld>
            <a:endParaRPr lang="en-US" dirty="0"/>
          </a:p>
        </p:txBody>
      </p:sp>
    </p:spTree>
    <p:extLst>
      <p:ext uri="{BB962C8B-B14F-4D97-AF65-F5344CB8AC3E}">
        <p14:creationId xmlns:p14="http://schemas.microsoft.com/office/powerpoint/2010/main" val="60121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C4AFA9-E539-074F-B1F2-5E27CC33B546}"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371034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C4AFA9-E539-074F-B1F2-5E27CC33B546}"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AF086-F194-9E48-86F1-BA391D100748}" type="slidenum">
              <a:rPr lang="uk-UA" smtClean="0"/>
              <a:pPr/>
              <a:t>‹#›</a:t>
            </a:fld>
            <a:endParaRPr lang="uk-UA"/>
          </a:p>
        </p:txBody>
      </p:sp>
    </p:spTree>
    <p:extLst>
      <p:ext uri="{BB962C8B-B14F-4D97-AF65-F5344CB8AC3E}">
        <p14:creationId xmlns:p14="http://schemas.microsoft.com/office/powerpoint/2010/main" val="403245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4AFA9-E539-074F-B1F2-5E27CC33B546}"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172079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4AFA9-E539-074F-B1F2-5E27CC33B546}"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85474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4AFA9-E539-074F-B1F2-5E27CC33B546}"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AF086-F194-9E48-86F1-BA391D100748}" type="slidenum">
              <a:rPr lang="en-US" smtClean="0"/>
              <a:t>‹#›</a:t>
            </a:fld>
            <a:endParaRPr lang="en-US"/>
          </a:p>
        </p:txBody>
      </p:sp>
    </p:spTree>
    <p:extLst>
      <p:ext uri="{BB962C8B-B14F-4D97-AF65-F5344CB8AC3E}">
        <p14:creationId xmlns:p14="http://schemas.microsoft.com/office/powerpoint/2010/main" val="5390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3.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4AFA9-E539-074F-B1F2-5E27CC33B546}" type="datetimeFigureOut">
              <a:rPr lang="en-US" smtClean="0"/>
              <a:pPr/>
              <a:t>4/18/2023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AF086-F194-9E48-86F1-BA391D100748}" type="slidenum">
              <a:rPr lang="uk-UA" smtClean="0"/>
              <a:pPr/>
              <a:t>‹#›</a:t>
            </a:fld>
            <a:endParaRPr lang="uk-UA"/>
          </a:p>
        </p:txBody>
      </p:sp>
    </p:spTree>
    <p:extLst>
      <p:ext uri="{BB962C8B-B14F-4D97-AF65-F5344CB8AC3E}">
        <p14:creationId xmlns:p14="http://schemas.microsoft.com/office/powerpoint/2010/main" val="43433782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4AFA9-E539-074F-B1F2-5E27CC33B546}" type="datetimeFigureOut">
              <a:rPr lang="en-US" smtClean="0"/>
              <a:pPr/>
              <a:t>4/18/2023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AF086-F194-9E48-86F1-BA391D100748}" type="slidenum">
              <a:rPr lang="uk-UA" smtClean="0"/>
              <a:pPr/>
              <a:t>‹#›</a:t>
            </a:fld>
            <a:endParaRPr lang="uk-UA"/>
          </a:p>
        </p:txBody>
      </p:sp>
      <p:sp>
        <p:nvSpPr>
          <p:cNvPr id="7" name="Rectangle 6">
            <a:extLst>
              <a:ext uri="{FF2B5EF4-FFF2-40B4-BE49-F238E27FC236}">
                <a16:creationId xmlns:a16="http://schemas.microsoft.com/office/drawing/2014/main" id="{FF5DBF5D-95C5-8303-4A94-FC7FF58A36AE}"/>
              </a:ext>
            </a:extLst>
          </p:cNvPr>
          <p:cNvSpPr/>
          <p:nvPr userDrawn="1"/>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ADAE2EB-AB6B-0606-5EE1-9BAD4C8D8BA1}"/>
              </a:ext>
            </a:extLst>
          </p:cNvPr>
          <p:cNvSpPr/>
          <p:nvPr userDrawn="1"/>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18483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71C04-94B8-4F33-8B34-A462CE340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9D80-362E-497A-9F4B-E1969A872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1C315-6715-4AC7-B3F4-37E8AFDE3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3E5BFD8-81FD-4BE0-AE9C-4D1E01E64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ABE5FC-9384-4AA2-9B37-7EE578FB6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5A254-6398-43D9-A0E3-B83738F7E1E2}" type="slidenum">
              <a:rPr lang="en-US" smtClean="0"/>
              <a:t>‹#›</a:t>
            </a:fld>
            <a:endParaRPr lang="en-US" dirty="0"/>
          </a:p>
        </p:txBody>
      </p:sp>
    </p:spTree>
    <p:extLst>
      <p:ext uri="{BB962C8B-B14F-4D97-AF65-F5344CB8AC3E}">
        <p14:creationId xmlns:p14="http://schemas.microsoft.com/office/powerpoint/2010/main" val="186394435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9CE7B-AC61-43DB-9707-3C879A7BD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F3F98E-7F3A-1750-194E-2B59B3B313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8D75E-7364-267A-ACA6-EBCB6E8B5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0B838-F6E0-48E2-BBA7-59F8D6A15CAD}" type="datetimeFigureOut">
              <a:rPr lang="en-US" smtClean="0"/>
              <a:t>4/18/2023</a:t>
            </a:fld>
            <a:endParaRPr lang="en-US"/>
          </a:p>
        </p:txBody>
      </p:sp>
      <p:sp>
        <p:nvSpPr>
          <p:cNvPr id="5" name="Footer Placeholder 4">
            <a:extLst>
              <a:ext uri="{FF2B5EF4-FFF2-40B4-BE49-F238E27FC236}">
                <a16:creationId xmlns:a16="http://schemas.microsoft.com/office/drawing/2014/main" id="{C958CFFF-DEB3-4209-3271-B69EEFD265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B60844-4BB6-5EE6-CE49-5CF6CABB02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26250-9370-4807-88A0-1142EF7BEB99}" type="slidenum">
              <a:rPr lang="en-US" smtClean="0"/>
              <a:t>‹#›</a:t>
            </a:fld>
            <a:endParaRPr lang="en-US"/>
          </a:p>
        </p:txBody>
      </p:sp>
    </p:spTree>
    <p:extLst>
      <p:ext uri="{BB962C8B-B14F-4D97-AF65-F5344CB8AC3E}">
        <p14:creationId xmlns:p14="http://schemas.microsoft.com/office/powerpoint/2010/main" val="26330510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jfif"/><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jfif"/><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hyperlink" Target="https://www.thebluediamondgallery.com/handwriting/s/standard-of-care.html" TargetMode="External"/><Relationship Id="rId2" Type="http://schemas.openxmlformats.org/officeDocument/2006/relationships/image" Target="../media/image13.jpeg"/><Relationship Id="rId1" Type="http://schemas.openxmlformats.org/officeDocument/2006/relationships/slideLayout" Target="../slideLayouts/slideLayout34.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hyperlink" Target="https://www.publicdomainpictures.net/en/view-image.php?image=268140&amp;picture=cash-investment-business-woman"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182229932@N07/48383999132" TargetMode="External"/><Relationship Id="rId2" Type="http://schemas.openxmlformats.org/officeDocument/2006/relationships/image" Target="../media/image20.jpg"/><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0"/>
          <p:cNvSpPr>
            <a:spLocks noGrp="1"/>
          </p:cNvSpPr>
          <p:nvPr>
            <p:ph sz="quarter" idx="10"/>
          </p:nvPr>
        </p:nvSpPr>
        <p:spPr>
          <a:xfrm>
            <a:off x="561975" y="2175656"/>
            <a:ext cx="11134725" cy="1127465"/>
          </a:xfrm>
        </p:spPr>
        <p:txBody>
          <a:bodyPr anchor="b">
            <a:noAutofit/>
          </a:bodyPr>
          <a:lstStyle>
            <a:lvl1pPr marL="0" indent="0">
              <a:buFontTx/>
              <a:buNone/>
              <a:defRPr sz="3600" b="1" baseline="0">
                <a:solidFill>
                  <a:schemeClr val="tx2"/>
                </a:solidFill>
              </a:defRPr>
            </a:lvl1pPr>
            <a:lvl2pPr>
              <a:defRPr sz="3200" b="1"/>
            </a:lvl2pPr>
            <a:lvl3pPr>
              <a:defRPr sz="3200" b="1"/>
            </a:lvl3pPr>
            <a:lvl4pPr>
              <a:defRPr sz="3200" b="1"/>
            </a:lvl4pPr>
            <a:lvl5pPr>
              <a:defRPr sz="3200" b="1"/>
            </a:lvl5pPr>
          </a:lstStyle>
          <a:p>
            <a:pPr lvl="0" algn="ctr"/>
            <a:r>
              <a:rPr lang="en-US" dirty="0"/>
              <a:t>Fiduciary Check In </a:t>
            </a:r>
          </a:p>
          <a:p>
            <a:pPr algn="ctr"/>
            <a:r>
              <a:rPr lang="en-US" dirty="0"/>
              <a:t>Operationalizing Fiduciary Oversight</a:t>
            </a:r>
          </a:p>
        </p:txBody>
      </p:sp>
      <p:sp>
        <p:nvSpPr>
          <p:cNvPr id="8" name="Content Placeholder 22"/>
          <p:cNvSpPr>
            <a:spLocks noGrp="1"/>
          </p:cNvSpPr>
          <p:nvPr>
            <p:ph sz="quarter" idx="11"/>
          </p:nvPr>
        </p:nvSpPr>
        <p:spPr>
          <a:xfrm>
            <a:off x="4766458" y="3428999"/>
            <a:ext cx="2725757" cy="531429"/>
          </a:xfrm>
        </p:spPr>
        <p:txBody>
          <a:bodyPr>
            <a:normAutofit/>
          </a:bodyPr>
          <a:lstStyle>
            <a:lvl1pPr marL="0" indent="0">
              <a:buNone/>
              <a:defRPr sz="2000" baseline="0">
                <a:solidFill>
                  <a:schemeClr val="bg2">
                    <a:lumMod val="60000"/>
                    <a:lumOff val="40000"/>
                  </a:schemeClr>
                </a:solidFill>
                <a:latin typeface="+mj-lt"/>
              </a:defRPr>
            </a:lvl1pPr>
          </a:lstStyle>
          <a:p>
            <a:pPr lvl="0"/>
            <a:r>
              <a:rPr lang="en-US" sz="2400" b="1" dirty="0">
                <a:solidFill>
                  <a:srgbClr val="EE862E"/>
                </a:solidFill>
              </a:rPr>
              <a:t>April 20, 2023</a:t>
            </a:r>
          </a:p>
        </p:txBody>
      </p:sp>
    </p:spTree>
    <p:extLst>
      <p:ext uri="{BB962C8B-B14F-4D97-AF65-F5344CB8AC3E}">
        <p14:creationId xmlns:p14="http://schemas.microsoft.com/office/powerpoint/2010/main" val="130310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483979-894F-B543-7835-5B28B3059DB8}"/>
              </a:ext>
            </a:extLst>
          </p:cNvPr>
          <p:cNvGrpSpPr/>
          <p:nvPr/>
        </p:nvGrpSpPr>
        <p:grpSpPr>
          <a:xfrm>
            <a:off x="590652" y="682574"/>
            <a:ext cx="11010695" cy="6041910"/>
            <a:chOff x="189715" y="255358"/>
            <a:chExt cx="11812570" cy="6475321"/>
          </a:xfrm>
        </p:grpSpPr>
        <p:sp>
          <p:nvSpPr>
            <p:cNvPr id="3" name="Rectangle: Rounded Corners 2">
              <a:extLst>
                <a:ext uri="{FF2B5EF4-FFF2-40B4-BE49-F238E27FC236}">
                  <a16:creationId xmlns:a16="http://schemas.microsoft.com/office/drawing/2014/main" id="{27DEE47D-9356-F15D-80F9-3C41B0777F9F}"/>
                </a:ext>
              </a:extLst>
            </p:cNvPr>
            <p:cNvSpPr/>
            <p:nvPr/>
          </p:nvSpPr>
          <p:spPr>
            <a:xfrm>
              <a:off x="1447977" y="654828"/>
              <a:ext cx="1863526" cy="32021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Start Process</a:t>
              </a:r>
            </a:p>
          </p:txBody>
        </p:sp>
        <p:sp>
          <p:nvSpPr>
            <p:cNvPr id="5" name="Rectangle: Rounded Corners 4">
              <a:extLst>
                <a:ext uri="{FF2B5EF4-FFF2-40B4-BE49-F238E27FC236}">
                  <a16:creationId xmlns:a16="http://schemas.microsoft.com/office/drawing/2014/main" id="{3AD9E785-88A7-180A-1DAF-BF1B874926F3}"/>
                </a:ext>
              </a:extLst>
            </p:cNvPr>
            <p:cNvSpPr/>
            <p:nvPr/>
          </p:nvSpPr>
          <p:spPr>
            <a:xfrm>
              <a:off x="189715" y="255358"/>
              <a:ext cx="11812569" cy="20080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Top Corners Rounded 6">
              <a:extLst>
                <a:ext uri="{FF2B5EF4-FFF2-40B4-BE49-F238E27FC236}">
                  <a16:creationId xmlns:a16="http://schemas.microsoft.com/office/drawing/2014/main" id="{944E738B-5D6C-211C-41F4-A07EB99A3D68}"/>
                </a:ext>
              </a:extLst>
            </p:cNvPr>
            <p:cNvSpPr/>
            <p:nvPr/>
          </p:nvSpPr>
          <p:spPr>
            <a:xfrm rot="-5400000">
              <a:off x="-546163" y="991237"/>
              <a:ext cx="2008094" cy="53633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Client</a:t>
              </a:r>
            </a:p>
          </p:txBody>
        </p:sp>
        <p:sp>
          <p:nvSpPr>
            <p:cNvPr id="8" name="TextBox 7">
              <a:extLst>
                <a:ext uri="{FF2B5EF4-FFF2-40B4-BE49-F238E27FC236}">
                  <a16:creationId xmlns:a16="http://schemas.microsoft.com/office/drawing/2014/main" id="{69DB04AB-4E5D-9562-52CC-1B2B355D3BB5}"/>
                </a:ext>
              </a:extLst>
            </p:cNvPr>
            <p:cNvSpPr txBox="1"/>
            <p:nvPr/>
          </p:nvSpPr>
          <p:spPr>
            <a:xfrm>
              <a:off x="1447977" y="1148424"/>
              <a:ext cx="1730363"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Set Materiality Level to Pend Claims for Prepayment Review Process (&gt;$50K Tied to Weekly Funding Call).</a:t>
              </a:r>
            </a:p>
          </p:txBody>
        </p:sp>
        <p:sp>
          <p:nvSpPr>
            <p:cNvPr id="13" name="Left Brace 12">
              <a:extLst>
                <a:ext uri="{FF2B5EF4-FFF2-40B4-BE49-F238E27FC236}">
                  <a16:creationId xmlns:a16="http://schemas.microsoft.com/office/drawing/2014/main" id="{6BA7E0B5-C9E1-3E7E-E7EE-EC03ECE02EC4}"/>
                </a:ext>
              </a:extLst>
            </p:cNvPr>
            <p:cNvSpPr/>
            <p:nvPr/>
          </p:nvSpPr>
          <p:spPr>
            <a:xfrm>
              <a:off x="1276507" y="629447"/>
              <a:ext cx="171470" cy="149983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D870010-1C65-D518-5F78-7882B113E060}"/>
                </a:ext>
              </a:extLst>
            </p:cNvPr>
            <p:cNvSpPr/>
            <p:nvPr/>
          </p:nvSpPr>
          <p:spPr>
            <a:xfrm>
              <a:off x="1473259" y="1093979"/>
              <a:ext cx="1738785" cy="10131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040D07F-19C0-6971-60E3-13EB1C22876F}"/>
                </a:ext>
              </a:extLst>
            </p:cNvPr>
            <p:cNvSpPr/>
            <p:nvPr/>
          </p:nvSpPr>
          <p:spPr>
            <a:xfrm>
              <a:off x="4379474" y="530760"/>
              <a:ext cx="2146714" cy="13133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Review </a:t>
              </a:r>
              <a:r>
                <a:rPr kumimoji="0" lang="en-US" sz="11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finHealth’s</a:t>
              </a: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Recommendations and Determine How to Resolve Claim.  </a:t>
              </a:r>
            </a:p>
          </p:txBody>
        </p:sp>
        <p:sp>
          <p:nvSpPr>
            <p:cNvPr id="17" name="Flowchart: Decision 16">
              <a:extLst>
                <a:ext uri="{FF2B5EF4-FFF2-40B4-BE49-F238E27FC236}">
                  <a16:creationId xmlns:a16="http://schemas.microsoft.com/office/drawing/2014/main" id="{3884F525-B781-119B-A058-7C060ED38F1B}"/>
                </a:ext>
              </a:extLst>
            </p:cNvPr>
            <p:cNvSpPr/>
            <p:nvPr/>
          </p:nvSpPr>
          <p:spPr>
            <a:xfrm>
              <a:off x="7202906" y="536804"/>
              <a:ext cx="1867550" cy="1313382"/>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Will Claim Be Challenged?</a:t>
              </a:r>
            </a:p>
          </p:txBody>
        </p:sp>
        <p:sp>
          <p:nvSpPr>
            <p:cNvPr id="24" name="TextBox 23">
              <a:extLst>
                <a:ext uri="{FF2B5EF4-FFF2-40B4-BE49-F238E27FC236}">
                  <a16:creationId xmlns:a16="http://schemas.microsoft.com/office/drawing/2014/main" id="{1FD533AF-3442-C6BF-E715-EED33992DAE6}"/>
                </a:ext>
              </a:extLst>
            </p:cNvPr>
            <p:cNvSpPr txBox="1"/>
            <p:nvPr/>
          </p:nvSpPr>
          <p:spPr>
            <a:xfrm>
              <a:off x="7745225" y="1835273"/>
              <a:ext cx="34977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No</a:t>
              </a:r>
            </a:p>
          </p:txBody>
        </p:sp>
        <p:sp>
          <p:nvSpPr>
            <p:cNvPr id="25" name="TextBox 24">
              <a:extLst>
                <a:ext uri="{FF2B5EF4-FFF2-40B4-BE49-F238E27FC236}">
                  <a16:creationId xmlns:a16="http://schemas.microsoft.com/office/drawing/2014/main" id="{5F0F1B18-BA11-8ED2-2AB9-CB33F7E9264E}"/>
                </a:ext>
              </a:extLst>
            </p:cNvPr>
            <p:cNvSpPr txBox="1"/>
            <p:nvPr/>
          </p:nvSpPr>
          <p:spPr>
            <a:xfrm>
              <a:off x="8906100" y="816997"/>
              <a:ext cx="3786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Yes</a:t>
              </a:r>
            </a:p>
          </p:txBody>
        </p:sp>
        <p:pic>
          <p:nvPicPr>
            <p:cNvPr id="27" name="Picture 26" descr="A screenshot of a video game&#10;&#10;Description automatically generated with low confidence">
              <a:extLst>
                <a:ext uri="{FF2B5EF4-FFF2-40B4-BE49-F238E27FC236}">
                  <a16:creationId xmlns:a16="http://schemas.microsoft.com/office/drawing/2014/main" id="{8CD103D2-7FEB-4302-46BA-E0DA240196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05698" y="5326674"/>
              <a:ext cx="1130446" cy="1130446"/>
            </a:xfrm>
            <a:prstGeom prst="rect">
              <a:avLst/>
            </a:prstGeom>
            <a:ln>
              <a:solidFill>
                <a:schemeClr val="accent1"/>
              </a:solidFill>
            </a:ln>
          </p:spPr>
        </p:pic>
        <p:sp>
          <p:nvSpPr>
            <p:cNvPr id="28" name="Rectangle: Rounded Corners 27">
              <a:extLst>
                <a:ext uri="{FF2B5EF4-FFF2-40B4-BE49-F238E27FC236}">
                  <a16:creationId xmlns:a16="http://schemas.microsoft.com/office/drawing/2014/main" id="{120B5E2F-314B-182C-4E96-7F51F704CE5E}"/>
                </a:ext>
              </a:extLst>
            </p:cNvPr>
            <p:cNvSpPr/>
            <p:nvPr/>
          </p:nvSpPr>
          <p:spPr>
            <a:xfrm>
              <a:off x="10470940" y="4962742"/>
              <a:ext cx="1199961" cy="32021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End Process</a:t>
              </a:r>
            </a:p>
          </p:txBody>
        </p:sp>
        <p:cxnSp>
          <p:nvCxnSpPr>
            <p:cNvPr id="29" name="Straight Arrow Connector 28">
              <a:extLst>
                <a:ext uri="{FF2B5EF4-FFF2-40B4-BE49-F238E27FC236}">
                  <a16:creationId xmlns:a16="http://schemas.microsoft.com/office/drawing/2014/main" id="{81D20D75-19B5-32EB-7FE2-65A25E6B3AF7}"/>
                </a:ext>
              </a:extLst>
            </p:cNvPr>
            <p:cNvCxnSpPr>
              <a:cxnSpLocks/>
              <a:stCxn id="15" idx="3"/>
              <a:endCxn id="17" idx="1"/>
            </p:cNvCxnSpPr>
            <p:nvPr/>
          </p:nvCxnSpPr>
          <p:spPr>
            <a:xfrm>
              <a:off x="6526188" y="1187451"/>
              <a:ext cx="676718" cy="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F5EDA421-4EBE-9DAF-C1B4-66A17B0649C8}"/>
                </a:ext>
              </a:extLst>
            </p:cNvPr>
            <p:cNvSpPr/>
            <p:nvPr/>
          </p:nvSpPr>
          <p:spPr>
            <a:xfrm>
              <a:off x="189715" y="2426214"/>
              <a:ext cx="11812570" cy="20080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DCB97676-4ECE-04F4-F2CC-E25AFB6E6F99}"/>
                </a:ext>
              </a:extLst>
            </p:cNvPr>
            <p:cNvGrpSpPr/>
            <p:nvPr/>
          </p:nvGrpSpPr>
          <p:grpSpPr>
            <a:xfrm>
              <a:off x="1506094" y="2800151"/>
              <a:ext cx="1590702" cy="1305865"/>
              <a:chOff x="1812976" y="3163271"/>
              <a:chExt cx="1871665" cy="1320516"/>
            </a:xfrm>
          </p:grpSpPr>
          <p:sp>
            <p:nvSpPr>
              <p:cNvPr id="33" name="Cylinder 32">
                <a:extLst>
                  <a:ext uri="{FF2B5EF4-FFF2-40B4-BE49-F238E27FC236}">
                    <a16:creationId xmlns:a16="http://schemas.microsoft.com/office/drawing/2014/main" id="{9B9790E5-798B-EC54-07E2-9CF1A69133E6}"/>
                  </a:ext>
                </a:extLst>
              </p:cNvPr>
              <p:cNvSpPr/>
              <p:nvPr/>
            </p:nvSpPr>
            <p:spPr>
              <a:xfrm>
                <a:off x="1828799" y="3163271"/>
                <a:ext cx="1840286" cy="1320516"/>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EF3DC850-CE4D-1AAD-9080-D4A1761E0CC4}"/>
                  </a:ext>
                </a:extLst>
              </p:cNvPr>
              <p:cNvSpPr txBox="1"/>
              <p:nvPr/>
            </p:nvSpPr>
            <p:spPr>
              <a:xfrm>
                <a:off x="1812976" y="3571020"/>
                <a:ext cx="1871665" cy="7780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Payer / TPA Soft Denies Claims Over $50K &amp; Sends UB Summary to </a:t>
                </a:r>
                <a:r>
                  <a:rPr kumimoji="0" lang="en-US" sz="11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finHealth</a:t>
                </a: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grpSp>
        <p:sp>
          <p:nvSpPr>
            <p:cNvPr id="35" name="Rectangle: Top Corners Rounded 34">
              <a:extLst>
                <a:ext uri="{FF2B5EF4-FFF2-40B4-BE49-F238E27FC236}">
                  <a16:creationId xmlns:a16="http://schemas.microsoft.com/office/drawing/2014/main" id="{47A43755-111F-8F50-8B68-79F4D49AC575}"/>
                </a:ext>
              </a:extLst>
            </p:cNvPr>
            <p:cNvSpPr/>
            <p:nvPr/>
          </p:nvSpPr>
          <p:spPr>
            <a:xfrm rot="-5400000">
              <a:off x="-546164" y="3162093"/>
              <a:ext cx="2008094" cy="53633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Payer / TPA</a:t>
              </a:r>
            </a:p>
          </p:txBody>
        </p:sp>
        <p:sp>
          <p:nvSpPr>
            <p:cNvPr id="37" name="Rectangle: Rounded Corners 36">
              <a:extLst>
                <a:ext uri="{FF2B5EF4-FFF2-40B4-BE49-F238E27FC236}">
                  <a16:creationId xmlns:a16="http://schemas.microsoft.com/office/drawing/2014/main" id="{9A4CCA79-7CF5-F7F8-522B-BCC93C2E779F}"/>
                </a:ext>
              </a:extLst>
            </p:cNvPr>
            <p:cNvSpPr/>
            <p:nvPr/>
          </p:nvSpPr>
          <p:spPr>
            <a:xfrm>
              <a:off x="189715" y="4722585"/>
              <a:ext cx="11812568" cy="20080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Top Corners Rounded 37">
              <a:extLst>
                <a:ext uri="{FF2B5EF4-FFF2-40B4-BE49-F238E27FC236}">
                  <a16:creationId xmlns:a16="http://schemas.microsoft.com/office/drawing/2014/main" id="{F40C3D51-A315-8578-AA4F-2A15024572AB}"/>
                </a:ext>
              </a:extLst>
            </p:cNvPr>
            <p:cNvSpPr/>
            <p:nvPr/>
          </p:nvSpPr>
          <p:spPr>
            <a:xfrm rot="-5400000">
              <a:off x="-546164" y="5458464"/>
              <a:ext cx="2008094" cy="53633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finHealth</a:t>
              </a:r>
            </a:p>
          </p:txBody>
        </p:sp>
        <p:cxnSp>
          <p:nvCxnSpPr>
            <p:cNvPr id="39" name="Straight Arrow Connector 38">
              <a:extLst>
                <a:ext uri="{FF2B5EF4-FFF2-40B4-BE49-F238E27FC236}">
                  <a16:creationId xmlns:a16="http://schemas.microsoft.com/office/drawing/2014/main" id="{196732AA-E2A6-E2D3-4B25-AA0404AA42B1}"/>
                </a:ext>
              </a:extLst>
            </p:cNvPr>
            <p:cNvCxnSpPr>
              <a:cxnSpLocks/>
              <a:stCxn id="33" idx="3"/>
              <a:endCxn id="40" idx="0"/>
            </p:cNvCxnSpPr>
            <p:nvPr/>
          </p:nvCxnSpPr>
          <p:spPr>
            <a:xfrm>
              <a:off x="2301559" y="4106016"/>
              <a:ext cx="7589" cy="790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Flowchart: Decision 39">
              <a:extLst>
                <a:ext uri="{FF2B5EF4-FFF2-40B4-BE49-F238E27FC236}">
                  <a16:creationId xmlns:a16="http://schemas.microsoft.com/office/drawing/2014/main" id="{743FE34C-13C1-AF14-5F5E-4D169CF06ED1}"/>
                </a:ext>
              </a:extLst>
            </p:cNvPr>
            <p:cNvSpPr/>
            <p:nvPr/>
          </p:nvSpPr>
          <p:spPr>
            <a:xfrm>
              <a:off x="1168815" y="4896235"/>
              <a:ext cx="2280666" cy="1690622"/>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Was Claim Billed Correctly and at “Fair Market Value” Based Upon the UB Summary?</a:t>
              </a:r>
            </a:p>
          </p:txBody>
        </p:sp>
        <p:sp>
          <p:nvSpPr>
            <p:cNvPr id="41" name="TextBox 40">
              <a:extLst>
                <a:ext uri="{FF2B5EF4-FFF2-40B4-BE49-F238E27FC236}">
                  <a16:creationId xmlns:a16="http://schemas.microsoft.com/office/drawing/2014/main" id="{DB1866DC-DD19-BCAE-7DC3-DB0667D83399}"/>
                </a:ext>
              </a:extLst>
            </p:cNvPr>
            <p:cNvSpPr txBox="1"/>
            <p:nvPr/>
          </p:nvSpPr>
          <p:spPr>
            <a:xfrm>
              <a:off x="2990769" y="5982490"/>
              <a:ext cx="3786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Yes</a:t>
              </a:r>
            </a:p>
          </p:txBody>
        </p:sp>
        <p:sp>
          <p:nvSpPr>
            <p:cNvPr id="43" name="TextBox 42">
              <a:extLst>
                <a:ext uri="{FF2B5EF4-FFF2-40B4-BE49-F238E27FC236}">
                  <a16:creationId xmlns:a16="http://schemas.microsoft.com/office/drawing/2014/main" id="{91183DE1-342D-FA2B-3BD4-2AF36658256A}"/>
                </a:ext>
              </a:extLst>
            </p:cNvPr>
            <p:cNvSpPr txBox="1"/>
            <p:nvPr/>
          </p:nvSpPr>
          <p:spPr>
            <a:xfrm>
              <a:off x="3027502" y="5065064"/>
              <a:ext cx="34977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No</a:t>
              </a:r>
            </a:p>
          </p:txBody>
        </p:sp>
        <p:sp>
          <p:nvSpPr>
            <p:cNvPr id="45" name="Rectangle 44">
              <a:extLst>
                <a:ext uri="{FF2B5EF4-FFF2-40B4-BE49-F238E27FC236}">
                  <a16:creationId xmlns:a16="http://schemas.microsoft.com/office/drawing/2014/main" id="{9BAE1B55-0930-3001-BBDB-43AE8E19B4D7}"/>
                </a:ext>
              </a:extLst>
            </p:cNvPr>
            <p:cNvSpPr/>
            <p:nvPr/>
          </p:nvSpPr>
          <p:spPr>
            <a:xfrm>
              <a:off x="8221251" y="3020771"/>
              <a:ext cx="1921908" cy="8723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Work </a:t>
              </a:r>
              <a:r>
                <a:rPr kumimoji="0" lang="en-US" sz="11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With Client </a:t>
              </a: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to Resolve Claim and/or Coordinate With </a:t>
              </a:r>
              <a:r>
                <a:rPr kumimoji="0" lang="en-US" sz="11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finHealth</a:t>
              </a: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to Contact the Provider. </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67951A56-A9A9-9FD9-2F18-F310C146A95F}"/>
                </a:ext>
              </a:extLst>
            </p:cNvPr>
            <p:cNvSpPr/>
            <p:nvPr/>
          </p:nvSpPr>
          <p:spPr>
            <a:xfrm>
              <a:off x="5765552" y="3121762"/>
              <a:ext cx="1494333" cy="8723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Un-Pend Claim and Make Payment.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8" name="Connector: Elbow 47">
              <a:extLst>
                <a:ext uri="{FF2B5EF4-FFF2-40B4-BE49-F238E27FC236}">
                  <a16:creationId xmlns:a16="http://schemas.microsoft.com/office/drawing/2014/main" id="{044F907A-30F5-0F32-9B55-408153AE81C1}"/>
                </a:ext>
              </a:extLst>
            </p:cNvPr>
            <p:cNvCxnSpPr>
              <a:cxnSpLocks/>
            </p:cNvCxnSpPr>
            <p:nvPr/>
          </p:nvCxnSpPr>
          <p:spPr>
            <a:xfrm rot="5400000" flipH="1" flipV="1">
              <a:off x="2857548" y="4382905"/>
              <a:ext cx="1688955" cy="773252"/>
            </a:xfrm>
            <a:prstGeom prst="bentConnector3">
              <a:avLst>
                <a:gd name="adj1" fmla="val 61564"/>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D8DD3DE-B1C4-F307-D61A-50B739A16280}"/>
                </a:ext>
              </a:extLst>
            </p:cNvPr>
            <p:cNvSpPr/>
            <p:nvPr/>
          </p:nvSpPr>
          <p:spPr>
            <a:xfrm>
              <a:off x="5956480" y="4818332"/>
              <a:ext cx="1731535" cy="17590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Evaluate Itemized Bill for  Errors and Competitive Rates vs. Industry Cost Benchmarks and the Provider’s Chargemaster.  Forward to Client With Recommendation of Value Received.</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607F603D-998E-5F2C-CFE8-628C6AAA4A31}"/>
                </a:ext>
              </a:extLst>
            </p:cNvPr>
            <p:cNvSpPr/>
            <p:nvPr/>
          </p:nvSpPr>
          <p:spPr>
            <a:xfrm>
              <a:off x="8221251" y="5070065"/>
              <a:ext cx="1801640" cy="1202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Contact Provider to Negotiate a Reduction in the Claim Amount.</a:t>
              </a:r>
            </a:p>
          </p:txBody>
        </p:sp>
        <p:sp>
          <p:nvSpPr>
            <p:cNvPr id="52" name="Rectangle 51">
              <a:extLst>
                <a:ext uri="{FF2B5EF4-FFF2-40B4-BE49-F238E27FC236}">
                  <a16:creationId xmlns:a16="http://schemas.microsoft.com/office/drawing/2014/main" id="{0BE166D5-D088-B2EA-A7F2-66AB282F8C1A}"/>
                </a:ext>
              </a:extLst>
            </p:cNvPr>
            <p:cNvSpPr/>
            <p:nvPr/>
          </p:nvSpPr>
          <p:spPr>
            <a:xfrm>
              <a:off x="3636122" y="3007571"/>
              <a:ext cx="1494333" cy="8723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Request Itemized Bill and Send to </a:t>
              </a:r>
              <a:r>
                <a:rPr kumimoji="0" lang="en-US" sz="1100" b="1"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finHealth</a:t>
              </a: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ADA50CA-ACE9-1C14-1748-0010ECE8DB14}"/>
                </a:ext>
              </a:extLst>
            </p:cNvPr>
            <p:cNvSpPr/>
            <p:nvPr/>
          </p:nvSpPr>
          <p:spPr>
            <a:xfrm>
              <a:off x="4100979" y="4956698"/>
              <a:ext cx="1674954" cy="14822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Summarize Claims Paid That Benchmark Favorably and Forward to Client With Recommendation to Pay.</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4" name="Straight Arrow Connector 53">
              <a:extLst>
                <a:ext uri="{FF2B5EF4-FFF2-40B4-BE49-F238E27FC236}">
                  <a16:creationId xmlns:a16="http://schemas.microsoft.com/office/drawing/2014/main" id="{17CF9D16-E8A7-89DC-957F-8A3F2694B8B1}"/>
                </a:ext>
              </a:extLst>
            </p:cNvPr>
            <p:cNvCxnSpPr>
              <a:cxnSpLocks/>
            </p:cNvCxnSpPr>
            <p:nvPr/>
          </p:nvCxnSpPr>
          <p:spPr>
            <a:xfrm>
              <a:off x="3265805" y="5910034"/>
              <a:ext cx="835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05F85B8-C9A9-5F1D-CE86-B64C1CA13C67}"/>
                </a:ext>
              </a:extLst>
            </p:cNvPr>
            <p:cNvCxnSpPr/>
            <p:nvPr/>
          </p:nvCxnSpPr>
          <p:spPr>
            <a:xfrm>
              <a:off x="4575028" y="3879923"/>
              <a:ext cx="674703" cy="3913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5DAA6EF1-9132-E339-406B-31C18D72EE4C}"/>
                </a:ext>
              </a:extLst>
            </p:cNvPr>
            <p:cNvCxnSpPr>
              <a:cxnSpLocks/>
              <a:endCxn id="49" idx="0"/>
            </p:cNvCxnSpPr>
            <p:nvPr/>
          </p:nvCxnSpPr>
          <p:spPr>
            <a:xfrm>
              <a:off x="5249731" y="4271260"/>
              <a:ext cx="1572518" cy="5470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8A587556-CDE7-5F98-8BBF-1916B401D55D}"/>
                </a:ext>
              </a:extLst>
            </p:cNvPr>
            <p:cNvCxnSpPr>
              <a:stCxn id="13" idx="1"/>
              <a:endCxn id="34" idx="1"/>
            </p:cNvCxnSpPr>
            <p:nvPr/>
          </p:nvCxnSpPr>
          <p:spPr>
            <a:xfrm rot="10800000" flipH="1" flipV="1">
              <a:off x="1276506" y="1379367"/>
              <a:ext cx="229587" cy="2208730"/>
            </a:xfrm>
            <a:prstGeom prst="bentConnector3">
              <a:avLst>
                <a:gd name="adj1" fmla="val -995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39B727A-8023-F502-C06F-2588ACCCF3F3}"/>
                </a:ext>
              </a:extLst>
            </p:cNvPr>
            <p:cNvCxnSpPr>
              <a:cxnSpLocks/>
              <a:stCxn id="53" idx="3"/>
              <a:endCxn id="49" idx="1"/>
            </p:cNvCxnSpPr>
            <p:nvPr/>
          </p:nvCxnSpPr>
          <p:spPr>
            <a:xfrm>
              <a:off x="5775933" y="5697834"/>
              <a:ext cx="180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A10B8ED8-6898-DDFE-AA3D-96244281F5E5}"/>
                </a:ext>
              </a:extLst>
            </p:cNvPr>
            <p:cNvCxnSpPr>
              <a:cxnSpLocks/>
              <a:endCxn id="15" idx="2"/>
            </p:cNvCxnSpPr>
            <p:nvPr/>
          </p:nvCxnSpPr>
          <p:spPr>
            <a:xfrm rot="16200000" flipV="1">
              <a:off x="5001833" y="2295140"/>
              <a:ext cx="2974191" cy="2072194"/>
            </a:xfrm>
            <a:prstGeom prst="bentConnector3">
              <a:avLst>
                <a:gd name="adj1" fmla="val 6968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8F5E3BF9-3AB2-CC06-27E3-CAB9B11E1472}"/>
                </a:ext>
              </a:extLst>
            </p:cNvPr>
            <p:cNvCxnSpPr>
              <a:cxnSpLocks/>
              <a:stCxn id="17" idx="2"/>
              <a:endCxn id="47" idx="3"/>
            </p:cNvCxnSpPr>
            <p:nvPr/>
          </p:nvCxnSpPr>
          <p:spPr>
            <a:xfrm rot="5400000">
              <a:off x="6844407" y="2265664"/>
              <a:ext cx="1707752" cy="8767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2D293C7E-B4D6-2625-FB18-17BB042445BE}"/>
                </a:ext>
              </a:extLst>
            </p:cNvPr>
            <p:cNvCxnSpPr>
              <a:cxnSpLocks/>
              <a:stCxn id="17" idx="3"/>
              <a:endCxn id="45" idx="0"/>
            </p:cNvCxnSpPr>
            <p:nvPr/>
          </p:nvCxnSpPr>
          <p:spPr>
            <a:xfrm>
              <a:off x="9070456" y="1193495"/>
              <a:ext cx="111749" cy="18272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Flowchart: Decision 98">
              <a:extLst>
                <a:ext uri="{FF2B5EF4-FFF2-40B4-BE49-F238E27FC236}">
                  <a16:creationId xmlns:a16="http://schemas.microsoft.com/office/drawing/2014/main" id="{2C82E10B-9767-5847-063F-8F19B2909C3C}"/>
                </a:ext>
              </a:extLst>
            </p:cNvPr>
            <p:cNvSpPr/>
            <p:nvPr/>
          </p:nvSpPr>
          <p:spPr>
            <a:xfrm>
              <a:off x="10276158" y="2792634"/>
              <a:ext cx="1589527" cy="1313382"/>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Has Claim Been Resolved?</a:t>
              </a:r>
            </a:p>
          </p:txBody>
        </p:sp>
        <p:cxnSp>
          <p:nvCxnSpPr>
            <p:cNvPr id="102" name="Straight Arrow Connector 101">
              <a:extLst>
                <a:ext uri="{FF2B5EF4-FFF2-40B4-BE49-F238E27FC236}">
                  <a16:creationId xmlns:a16="http://schemas.microsoft.com/office/drawing/2014/main" id="{E4FE30C5-BA65-6369-6F00-61F3D7E5D999}"/>
                </a:ext>
              </a:extLst>
            </p:cNvPr>
            <p:cNvCxnSpPr>
              <a:cxnSpLocks/>
              <a:stCxn id="45" idx="3"/>
              <a:endCxn id="99" idx="1"/>
            </p:cNvCxnSpPr>
            <p:nvPr/>
          </p:nvCxnSpPr>
          <p:spPr>
            <a:xfrm flipV="1">
              <a:off x="10143159" y="3449325"/>
              <a:ext cx="132999" cy="7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45CF99F7-F08E-5023-1426-876A606A3AD9}"/>
                </a:ext>
              </a:extLst>
            </p:cNvPr>
            <p:cNvCxnSpPr>
              <a:stCxn id="99" idx="2"/>
              <a:endCxn id="50" idx="0"/>
            </p:cNvCxnSpPr>
            <p:nvPr/>
          </p:nvCxnSpPr>
          <p:spPr>
            <a:xfrm rot="5400000">
              <a:off x="9614473" y="3613615"/>
              <a:ext cx="964049" cy="19488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437BEF2-BAB9-DD36-A194-03799F6CE16A}"/>
                </a:ext>
              </a:extLst>
            </p:cNvPr>
            <p:cNvCxnSpPr>
              <a:cxnSpLocks/>
              <a:stCxn id="99" idx="3"/>
            </p:cNvCxnSpPr>
            <p:nvPr/>
          </p:nvCxnSpPr>
          <p:spPr>
            <a:xfrm flipH="1">
              <a:off x="11203922" y="3449325"/>
              <a:ext cx="661763" cy="1469701"/>
            </a:xfrm>
            <a:prstGeom prst="bentConnector4">
              <a:avLst>
                <a:gd name="adj1" fmla="val -406"/>
                <a:gd name="adj2" fmla="val 7234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DAF9C313-3457-E741-72AC-E83494809353}"/>
                </a:ext>
              </a:extLst>
            </p:cNvPr>
            <p:cNvSpPr txBox="1"/>
            <p:nvPr/>
          </p:nvSpPr>
          <p:spPr>
            <a:xfrm>
              <a:off x="11481586" y="3728602"/>
              <a:ext cx="3786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Yes</a:t>
              </a:r>
            </a:p>
          </p:txBody>
        </p:sp>
        <p:sp>
          <p:nvSpPr>
            <p:cNvPr id="112" name="TextBox 111">
              <a:extLst>
                <a:ext uri="{FF2B5EF4-FFF2-40B4-BE49-F238E27FC236}">
                  <a16:creationId xmlns:a16="http://schemas.microsoft.com/office/drawing/2014/main" id="{BCB32879-2ABB-9EA6-530A-10FF2AD5FBDF}"/>
                </a:ext>
              </a:extLst>
            </p:cNvPr>
            <p:cNvSpPr txBox="1"/>
            <p:nvPr/>
          </p:nvSpPr>
          <p:spPr>
            <a:xfrm>
              <a:off x="10684171" y="4084563"/>
              <a:ext cx="34977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No</a:t>
              </a:r>
            </a:p>
          </p:txBody>
        </p:sp>
        <p:cxnSp>
          <p:nvCxnSpPr>
            <p:cNvPr id="115" name="Straight Arrow Connector 114">
              <a:extLst>
                <a:ext uri="{FF2B5EF4-FFF2-40B4-BE49-F238E27FC236}">
                  <a16:creationId xmlns:a16="http://schemas.microsoft.com/office/drawing/2014/main" id="{C5F0A384-C9FB-FE30-F1AF-9EDF7D42E4AC}"/>
                </a:ext>
              </a:extLst>
            </p:cNvPr>
            <p:cNvCxnSpPr>
              <a:endCxn id="27" idx="1"/>
            </p:cNvCxnSpPr>
            <p:nvPr/>
          </p:nvCxnSpPr>
          <p:spPr>
            <a:xfrm>
              <a:off x="10022891" y="5891897"/>
              <a:ext cx="4828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Google Shape;93;p1">
            <a:extLst>
              <a:ext uri="{FF2B5EF4-FFF2-40B4-BE49-F238E27FC236}">
                <a16:creationId xmlns:a16="http://schemas.microsoft.com/office/drawing/2014/main" id="{C098A42C-6DA6-E040-CB1E-0C567C3A4D96}"/>
              </a:ext>
            </a:extLst>
          </p:cNvPr>
          <p:cNvSpPr txBox="1">
            <a:spLocks/>
          </p:cNvSpPr>
          <p:nvPr/>
        </p:nvSpPr>
        <p:spPr>
          <a:xfrm>
            <a:off x="422867" y="122852"/>
            <a:ext cx="11346262" cy="531502"/>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3125"/>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Light"/>
              </a:rPr>
              <a:t>“Operationalizing” the Process</a:t>
            </a:r>
            <a:endParaRPr kumimoji="0" lang="en-US" sz="2800" b="0"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6534B3E-1FDB-8551-55E6-70E43CDDA295}"/>
              </a:ext>
            </a:extLst>
          </p:cNvPr>
          <p:cNvPicPr>
            <a:picLocks noChangeAspect="1"/>
          </p:cNvPicPr>
          <p:nvPr/>
        </p:nvPicPr>
        <p:blipFill>
          <a:blip r:embed="rId4"/>
          <a:stretch>
            <a:fillRect/>
          </a:stretch>
        </p:blipFill>
        <p:spPr>
          <a:xfrm>
            <a:off x="10920351" y="45821"/>
            <a:ext cx="1107338" cy="541729"/>
          </a:xfrm>
          <a:prstGeom prst="rect">
            <a:avLst/>
          </a:prstGeom>
        </p:spPr>
      </p:pic>
    </p:spTree>
    <p:extLst>
      <p:ext uri="{BB962C8B-B14F-4D97-AF65-F5344CB8AC3E}">
        <p14:creationId xmlns:p14="http://schemas.microsoft.com/office/powerpoint/2010/main" val="260604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F71150-7B6B-6036-8B90-EE40A2AD3B4B}"/>
              </a:ext>
            </a:extLst>
          </p:cNvPr>
          <p:cNvSpPr txBox="1"/>
          <p:nvPr/>
        </p:nvSpPr>
        <p:spPr>
          <a:xfrm>
            <a:off x="336969" y="128647"/>
            <a:ext cx="118133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Baptist Hospital - $256,358</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DRG Code 453 - Combined Anterior and Posterior Spinal Fusion with MCC</a:t>
            </a:r>
          </a:p>
        </p:txBody>
      </p:sp>
      <p:sp>
        <p:nvSpPr>
          <p:cNvPr id="5" name="TextBox 4">
            <a:extLst>
              <a:ext uri="{FF2B5EF4-FFF2-40B4-BE49-F238E27FC236}">
                <a16:creationId xmlns:a16="http://schemas.microsoft.com/office/drawing/2014/main" id="{A2B88141-888F-9C58-BC1C-5D68DCCB92AB}"/>
              </a:ext>
            </a:extLst>
          </p:cNvPr>
          <p:cNvSpPr txBox="1"/>
          <p:nvPr/>
        </p:nvSpPr>
        <p:spPr>
          <a:xfrm>
            <a:off x="2555775" y="6128184"/>
            <a:ext cx="7375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Average Mean Length of Stay for DRG Code 453 is 9.6 days, and this claim is for a 9 day stay.  The provider is requesting reimbursement of $28,484 per day which is 455% of Medicare.</a:t>
            </a:r>
          </a:p>
        </p:txBody>
      </p:sp>
      <p:pic>
        <p:nvPicPr>
          <p:cNvPr id="9" name="Picture 8">
            <a:extLst>
              <a:ext uri="{FF2B5EF4-FFF2-40B4-BE49-F238E27FC236}">
                <a16:creationId xmlns:a16="http://schemas.microsoft.com/office/drawing/2014/main" id="{E4B09933-6512-D971-E3C6-D5CD3BB59617}"/>
              </a:ext>
            </a:extLst>
          </p:cNvPr>
          <p:cNvPicPr>
            <a:picLocks noChangeAspect="1"/>
          </p:cNvPicPr>
          <p:nvPr/>
        </p:nvPicPr>
        <p:blipFill>
          <a:blip r:embed="rId3"/>
          <a:stretch>
            <a:fillRect/>
          </a:stretch>
        </p:blipFill>
        <p:spPr>
          <a:xfrm>
            <a:off x="109537" y="944197"/>
            <a:ext cx="11972925" cy="5137878"/>
          </a:xfrm>
          <a:prstGeom prst="rect">
            <a:avLst/>
          </a:prstGeom>
        </p:spPr>
      </p:pic>
      <p:pic>
        <p:nvPicPr>
          <p:cNvPr id="3" name="Picture 2">
            <a:extLst>
              <a:ext uri="{FF2B5EF4-FFF2-40B4-BE49-F238E27FC236}">
                <a16:creationId xmlns:a16="http://schemas.microsoft.com/office/drawing/2014/main" id="{5B6CE209-C35E-840A-7B66-BBAF7D8B7AE3}"/>
              </a:ext>
            </a:extLst>
          </p:cNvPr>
          <p:cNvPicPr>
            <a:picLocks noChangeAspect="1"/>
          </p:cNvPicPr>
          <p:nvPr/>
        </p:nvPicPr>
        <p:blipFill>
          <a:blip r:embed="rId4"/>
          <a:stretch>
            <a:fillRect/>
          </a:stretch>
        </p:blipFill>
        <p:spPr>
          <a:xfrm>
            <a:off x="11012258" y="85631"/>
            <a:ext cx="1086435" cy="531503"/>
          </a:xfrm>
          <a:prstGeom prst="rect">
            <a:avLst/>
          </a:prstGeom>
        </p:spPr>
      </p:pic>
    </p:spTree>
    <p:extLst>
      <p:ext uri="{BB962C8B-B14F-4D97-AF65-F5344CB8AC3E}">
        <p14:creationId xmlns:p14="http://schemas.microsoft.com/office/powerpoint/2010/main" val="45427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D2275DF8-29C4-4D6C-89C3-A38D5A12A280}"/>
              </a:ext>
            </a:extLst>
          </p:cNvPr>
          <p:cNvGraphicFramePr>
            <a:graphicFrameLocks/>
          </p:cNvGraphicFramePr>
          <p:nvPr/>
        </p:nvGraphicFramePr>
        <p:xfrm>
          <a:off x="216816" y="1024050"/>
          <a:ext cx="11764652" cy="57227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B572384-4D96-F531-7D15-710E7A4BEBB2}"/>
              </a:ext>
            </a:extLst>
          </p:cNvPr>
          <p:cNvSpPr txBox="1"/>
          <p:nvPr/>
        </p:nvSpPr>
        <p:spPr>
          <a:xfrm>
            <a:off x="1316610" y="16967"/>
            <a:ext cx="9558779"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ABC Medical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Top 12 Medical Codes Above Market Value = $189K</a:t>
            </a:r>
          </a:p>
        </p:txBody>
      </p:sp>
      <p:pic>
        <p:nvPicPr>
          <p:cNvPr id="4" name="Picture 3">
            <a:extLst>
              <a:ext uri="{FF2B5EF4-FFF2-40B4-BE49-F238E27FC236}">
                <a16:creationId xmlns:a16="http://schemas.microsoft.com/office/drawing/2014/main" id="{F606F048-9ED2-FBCB-AAB5-23588ECF9D67}"/>
              </a:ext>
            </a:extLst>
          </p:cNvPr>
          <p:cNvPicPr>
            <a:picLocks noChangeAspect="1"/>
          </p:cNvPicPr>
          <p:nvPr/>
        </p:nvPicPr>
        <p:blipFill>
          <a:blip r:embed="rId4"/>
          <a:stretch>
            <a:fillRect/>
          </a:stretch>
        </p:blipFill>
        <p:spPr>
          <a:xfrm>
            <a:off x="11012258" y="85631"/>
            <a:ext cx="1086435" cy="531503"/>
          </a:xfrm>
          <a:prstGeom prst="rect">
            <a:avLst/>
          </a:prstGeom>
        </p:spPr>
      </p:pic>
    </p:spTree>
    <p:extLst>
      <p:ext uri="{BB962C8B-B14F-4D97-AF65-F5344CB8AC3E}">
        <p14:creationId xmlns:p14="http://schemas.microsoft.com/office/powerpoint/2010/main" val="49962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375" y="651003"/>
            <a:ext cx="6737350" cy="583946"/>
          </a:xfrm>
        </p:spPr>
        <p:txBody>
          <a:bodyPr anchor="b">
            <a:noAutofit/>
          </a:bodyPr>
          <a:lstStyle/>
          <a:p>
            <a:r>
              <a:rPr lang="en-US" sz="3600" b="1" dirty="0">
                <a:solidFill>
                  <a:schemeClr val="tx2"/>
                </a:solidFill>
              </a:rPr>
              <a:t>Speakers</a:t>
            </a:r>
            <a:endParaRPr lang="en-US" sz="3600" b="1" dirty="0">
              <a:solidFill>
                <a:schemeClr val="tx2"/>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55F3B59-19F6-42B1-B940-EABD777CC63B}"/>
              </a:ext>
            </a:extLst>
          </p:cNvPr>
          <p:cNvSpPr txBox="1"/>
          <p:nvPr/>
        </p:nvSpPr>
        <p:spPr>
          <a:xfrm>
            <a:off x="426962" y="4044142"/>
            <a:ext cx="334327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Michael Thompson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President &amp; CEO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National Alliance of Healthcare Purchaser Coalitions</a:t>
            </a:r>
          </a:p>
        </p:txBody>
      </p:sp>
      <p:pic>
        <p:nvPicPr>
          <p:cNvPr id="4" name="Picture 3">
            <a:extLst>
              <a:ext uri="{FF2B5EF4-FFF2-40B4-BE49-F238E27FC236}">
                <a16:creationId xmlns:a16="http://schemas.microsoft.com/office/drawing/2014/main" id="{592C3662-7DAF-F022-0425-EB64DBBA5C2B}"/>
              </a:ext>
            </a:extLst>
          </p:cNvPr>
          <p:cNvPicPr>
            <a:picLocks noChangeAspect="1"/>
          </p:cNvPicPr>
          <p:nvPr/>
        </p:nvPicPr>
        <p:blipFill>
          <a:blip r:embed="rId3"/>
          <a:srcRect/>
          <a:stretch/>
        </p:blipFill>
        <p:spPr>
          <a:xfrm>
            <a:off x="8931390" y="1758141"/>
            <a:ext cx="2286000" cy="228600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207C21B6-E53C-BE0E-3E8C-A4118AF40EDF}"/>
              </a:ext>
            </a:extLst>
          </p:cNvPr>
          <p:cNvSpPr txBox="1"/>
          <p:nvPr/>
        </p:nvSpPr>
        <p:spPr>
          <a:xfrm>
            <a:off x="8520913" y="4064307"/>
            <a:ext cx="310695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Tony Sorrentino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President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HPfid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Risk Advisors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79E0456-115B-45A6-A2DD-92B8F6F75CB0}"/>
              </a:ext>
            </a:extLst>
          </p:cNvPr>
          <p:cNvPicPr preferRelativeResize="0">
            <a:picLocks/>
          </p:cNvPicPr>
          <p:nvPr/>
        </p:nvPicPr>
        <p:blipFill rotWithShape="1">
          <a:blip r:embed="rId4">
            <a:extLst>
              <a:ext uri="{28A0092B-C50C-407E-A947-70E740481C1C}">
                <a14:useLocalDpi xmlns:a14="http://schemas.microsoft.com/office/drawing/2010/main" val="0"/>
              </a:ext>
            </a:extLst>
          </a:blip>
          <a:srcRect t="1562" b="20312"/>
          <a:stretch/>
        </p:blipFill>
        <p:spPr>
          <a:xfrm>
            <a:off x="897740" y="1685479"/>
            <a:ext cx="2286000" cy="228600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descr="A person smiling for a selfie&#10;&#10;Description automatically generated with low confidence">
            <a:extLst>
              <a:ext uri="{FF2B5EF4-FFF2-40B4-BE49-F238E27FC236}">
                <a16:creationId xmlns:a16="http://schemas.microsoft.com/office/drawing/2014/main" id="{2C92A84E-1446-2FE0-E60E-C334E4044474}"/>
              </a:ext>
            </a:extLst>
          </p:cNvPr>
          <p:cNvPicPr>
            <a:picLocks noChangeAspect="1"/>
          </p:cNvPicPr>
          <p:nvPr/>
        </p:nvPicPr>
        <p:blipFill>
          <a:blip r:embed="rId5"/>
          <a:stretch>
            <a:fillRect/>
          </a:stretch>
        </p:blipFill>
        <p:spPr>
          <a:xfrm>
            <a:off x="3647245" y="1758142"/>
            <a:ext cx="2234682" cy="223468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icture 10" descr="A person smiling for the camera&#10;&#10;Description automatically generated with low confidence">
            <a:extLst>
              <a:ext uri="{FF2B5EF4-FFF2-40B4-BE49-F238E27FC236}">
                <a16:creationId xmlns:a16="http://schemas.microsoft.com/office/drawing/2014/main" id="{CBD0A67A-F541-8131-3AE6-1599438171D8}"/>
              </a:ext>
            </a:extLst>
          </p:cNvPr>
          <p:cNvPicPr>
            <a:picLocks noChangeAspect="1"/>
          </p:cNvPicPr>
          <p:nvPr/>
        </p:nvPicPr>
        <p:blipFill>
          <a:blip r:embed="rId6"/>
          <a:stretch>
            <a:fillRect/>
          </a:stretch>
        </p:blipFill>
        <p:spPr>
          <a:xfrm>
            <a:off x="6345432" y="1758142"/>
            <a:ext cx="2285999" cy="2285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C3C96DA4-86F7-0030-5C3D-ECDC3A5EA6EC}"/>
              </a:ext>
            </a:extLst>
          </p:cNvPr>
          <p:cNvSpPr txBox="1"/>
          <p:nvPr/>
        </p:nvSpPr>
        <p:spPr>
          <a:xfrm>
            <a:off x="6096000" y="4084473"/>
            <a:ext cx="334327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Jim Arnold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founder &amp; CEO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finHealth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35F3317-5C60-00DC-A786-913541EF9745}"/>
              </a:ext>
            </a:extLst>
          </p:cNvPr>
          <p:cNvSpPr txBox="1"/>
          <p:nvPr/>
        </p:nvSpPr>
        <p:spPr>
          <a:xfrm>
            <a:off x="3173017" y="4084472"/>
            <a:ext cx="334327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Laura Conte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Chief Legal Officer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Advanced Medical Pricing Solutions</a:t>
            </a:r>
          </a:p>
        </p:txBody>
      </p:sp>
    </p:spTree>
    <p:extLst>
      <p:ext uri="{BB962C8B-B14F-4D97-AF65-F5344CB8AC3E}">
        <p14:creationId xmlns:p14="http://schemas.microsoft.com/office/powerpoint/2010/main" val="358193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05C984-56E4-654E-B064-49D088F224D7}"/>
              </a:ext>
            </a:extLst>
          </p:cNvPr>
          <p:cNvSpPr>
            <a:spLocks noGrp="1"/>
          </p:cNvSpPr>
          <p:nvPr>
            <p:ph sz="quarter" idx="13"/>
          </p:nvPr>
        </p:nvSpPr>
        <p:spPr>
          <a:xfrm>
            <a:off x="349678" y="630798"/>
            <a:ext cx="10233382" cy="776288"/>
          </a:xfrm>
        </p:spPr>
        <p:txBody>
          <a:bodyPr>
            <a:normAutofit/>
          </a:bodyPr>
          <a:lstStyle/>
          <a:p>
            <a:r>
              <a:rPr lang="en-US" dirty="0">
                <a:solidFill>
                  <a:srgbClr val="1F3358"/>
                </a:solidFill>
                <a:cs typeface="Calibri"/>
              </a:rPr>
              <a:t>Upcoming Webinars and Events</a:t>
            </a:r>
            <a:endParaRPr lang="en-US" dirty="0"/>
          </a:p>
        </p:txBody>
      </p:sp>
      <p:sp>
        <p:nvSpPr>
          <p:cNvPr id="9" name="TextBox 8">
            <a:extLst>
              <a:ext uri="{FF2B5EF4-FFF2-40B4-BE49-F238E27FC236}">
                <a16:creationId xmlns:a16="http://schemas.microsoft.com/office/drawing/2014/main" id="{8E8A17CD-6D04-4747-9E52-438DC5C582E8}"/>
              </a:ext>
            </a:extLst>
          </p:cNvPr>
          <p:cNvSpPr txBox="1"/>
          <p:nvPr/>
        </p:nvSpPr>
        <p:spPr>
          <a:xfrm>
            <a:off x="349678" y="1265810"/>
            <a:ext cx="11842322" cy="3447098"/>
          </a:xfrm>
          <a:prstGeom prst="rect">
            <a:avLst/>
          </a:prstGeom>
          <a:noFill/>
        </p:spPr>
        <p:txBody>
          <a:bodyPr wrap="square" rtlCol="0">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Accelerating Health Equity Using Workplace Policies &amp; Benefits</a:t>
            </a: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May 23, 2023, </a:t>
            </a:r>
            <a:r>
              <a:rPr lang="en-US" sz="2000" dirty="0">
                <a:solidFill>
                  <a:prstClr val="black"/>
                </a:solidFill>
                <a:latin typeface="Calibri" panose="020F0502020204030204"/>
              </a:rPr>
              <a:t>12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p.m.-1:30 p.m. ET</a:t>
            </a:r>
          </a:p>
          <a:p>
            <a:pPr marL="0" marR="0" lvl="0" indent="0" algn="l" defTabSz="457200" rtl="0" eaLnBrk="1" fontAlgn="b"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2000" b="1" dirty="0">
                <a:solidFill>
                  <a:srgbClr val="002060"/>
                </a:solidFill>
                <a:latin typeface="Calibri" panose="020F0502020204030204" pitchFamily="34" charset="0"/>
              </a:rPr>
              <a:t>2023 Leadership Summits</a:t>
            </a:r>
            <a:endParaRPr kumimoji="0" lang="en-US"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June 28 -29, CT</a:t>
            </a:r>
          </a:p>
          <a:p>
            <a:pPr marL="0" marR="0" lvl="0" indent="0" algn="l" defTabSz="457200" rtl="0" eaLnBrk="1" fontAlgn="auto" latinLnBrk="0" hangingPunct="1">
              <a:lnSpc>
                <a:spcPct val="100000"/>
              </a:lnSpc>
              <a:spcBef>
                <a:spcPts val="0"/>
              </a:spcBef>
              <a:spcAft>
                <a:spcPts val="0"/>
              </a:spcAft>
              <a:buClr>
                <a:srgbClr val="ED7D31"/>
              </a:buClr>
              <a:buSzTx/>
              <a:buFontTx/>
              <a:buNone/>
              <a:tabLst/>
              <a:defRPr/>
            </a:pPr>
            <a:endPar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rgbClr val="ED7D31"/>
              </a:buClr>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rgbClr val="ED7D31"/>
              </a:buClr>
              <a:buSzTx/>
              <a:buFontTx/>
              <a:buNone/>
              <a:tabLst/>
              <a:defRPr/>
            </a:pP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rgbClr val="ED7D31"/>
              </a:buClr>
              <a:buSzTx/>
              <a:buFontTx/>
              <a:buNone/>
              <a:tabLst/>
              <a:defRPr/>
            </a:pP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A55A204-7A3F-3AB0-FFFA-393DE95C7486}"/>
              </a:ext>
            </a:extLst>
          </p:cNvPr>
          <p:cNvPicPr>
            <a:picLocks noChangeAspect="1"/>
          </p:cNvPicPr>
          <p:nvPr/>
        </p:nvPicPr>
        <p:blipFill>
          <a:blip r:embed="rId2"/>
          <a:stretch>
            <a:fillRect/>
          </a:stretch>
        </p:blipFill>
        <p:spPr>
          <a:xfrm>
            <a:off x="5079667" y="2367479"/>
            <a:ext cx="6356413" cy="1061521"/>
          </a:xfrm>
          <a:prstGeom prst="rect">
            <a:avLst/>
          </a:prstGeom>
        </p:spPr>
      </p:pic>
    </p:spTree>
    <p:extLst>
      <p:ext uri="{BB962C8B-B14F-4D97-AF65-F5344CB8AC3E}">
        <p14:creationId xmlns:p14="http://schemas.microsoft.com/office/powerpoint/2010/main" val="42748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375" y="651003"/>
            <a:ext cx="6737350" cy="583946"/>
          </a:xfrm>
        </p:spPr>
        <p:txBody>
          <a:bodyPr anchor="b">
            <a:noAutofit/>
          </a:bodyPr>
          <a:lstStyle/>
          <a:p>
            <a:r>
              <a:rPr lang="en-US" sz="3600" b="1" dirty="0">
                <a:solidFill>
                  <a:schemeClr val="tx2"/>
                </a:solidFill>
              </a:rPr>
              <a:t>Speakers</a:t>
            </a:r>
            <a:endParaRPr lang="en-US" sz="3600" b="1" dirty="0">
              <a:solidFill>
                <a:schemeClr val="tx2"/>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555F3B59-19F6-42B1-B940-EABD777CC63B}"/>
              </a:ext>
            </a:extLst>
          </p:cNvPr>
          <p:cNvSpPr txBox="1"/>
          <p:nvPr/>
        </p:nvSpPr>
        <p:spPr>
          <a:xfrm>
            <a:off x="426962" y="4044142"/>
            <a:ext cx="3343275" cy="1200329"/>
          </a:xfrm>
          <a:prstGeom prst="rect">
            <a:avLst/>
          </a:prstGeom>
          <a:noFill/>
        </p:spPr>
        <p:txBody>
          <a:bodyPr wrap="square" rtlCol="0">
            <a:spAutoFit/>
          </a:bodyPr>
          <a:lstStyle/>
          <a:p>
            <a:pPr algn="ctr"/>
            <a:r>
              <a:rPr lang="en-US" b="1" dirty="0"/>
              <a:t>Michael Thompson</a:t>
            </a:r>
          </a:p>
          <a:p>
            <a:pPr algn="ctr"/>
            <a:r>
              <a:rPr lang="en-US" dirty="0"/>
              <a:t>President &amp; CEO</a:t>
            </a:r>
          </a:p>
          <a:p>
            <a:pPr algn="ctr"/>
            <a:r>
              <a:rPr lang="en-US" dirty="0"/>
              <a:t>National Alliance of Healthcare Purchaser Coalitions</a:t>
            </a:r>
          </a:p>
        </p:txBody>
      </p:sp>
      <p:pic>
        <p:nvPicPr>
          <p:cNvPr id="4" name="Picture 3">
            <a:extLst>
              <a:ext uri="{FF2B5EF4-FFF2-40B4-BE49-F238E27FC236}">
                <a16:creationId xmlns:a16="http://schemas.microsoft.com/office/drawing/2014/main" id="{592C3662-7DAF-F022-0425-EB64DBBA5C2B}"/>
              </a:ext>
            </a:extLst>
          </p:cNvPr>
          <p:cNvPicPr>
            <a:picLocks noChangeAspect="1"/>
          </p:cNvPicPr>
          <p:nvPr/>
        </p:nvPicPr>
        <p:blipFill>
          <a:blip r:embed="rId3"/>
          <a:srcRect/>
          <a:stretch/>
        </p:blipFill>
        <p:spPr>
          <a:xfrm>
            <a:off x="8931390" y="1758141"/>
            <a:ext cx="2286000" cy="228600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207C21B6-E53C-BE0E-3E8C-A4118AF40EDF}"/>
              </a:ext>
            </a:extLst>
          </p:cNvPr>
          <p:cNvSpPr txBox="1"/>
          <p:nvPr/>
        </p:nvSpPr>
        <p:spPr>
          <a:xfrm>
            <a:off x="8520913" y="4064307"/>
            <a:ext cx="3106954" cy="1200329"/>
          </a:xfrm>
          <a:prstGeom prst="rect">
            <a:avLst/>
          </a:prstGeom>
          <a:noFill/>
        </p:spPr>
        <p:txBody>
          <a:bodyPr wrap="square" rtlCol="0">
            <a:spAutoFit/>
          </a:bodyPr>
          <a:lstStyle/>
          <a:p>
            <a:pPr algn="ctr"/>
            <a:r>
              <a:rPr lang="en-US" b="1" dirty="0"/>
              <a:t>Tony Sorrentino</a:t>
            </a:r>
          </a:p>
          <a:p>
            <a:pPr algn="ctr"/>
            <a:r>
              <a:rPr lang="en-US" dirty="0"/>
              <a:t>President</a:t>
            </a:r>
          </a:p>
          <a:p>
            <a:pPr algn="ctr"/>
            <a:r>
              <a:rPr lang="en-US" dirty="0" err="1"/>
              <a:t>HPfid</a:t>
            </a:r>
            <a:r>
              <a:rPr lang="en-US" dirty="0"/>
              <a:t> Risk Advisors</a:t>
            </a:r>
          </a:p>
          <a:p>
            <a:pPr algn="ctr"/>
            <a:endParaRPr lang="en-US" dirty="0"/>
          </a:p>
        </p:txBody>
      </p:sp>
      <p:pic>
        <p:nvPicPr>
          <p:cNvPr id="9" name="Picture 8">
            <a:extLst>
              <a:ext uri="{FF2B5EF4-FFF2-40B4-BE49-F238E27FC236}">
                <a16:creationId xmlns:a16="http://schemas.microsoft.com/office/drawing/2014/main" id="{479E0456-115B-45A6-A2DD-92B8F6F75CB0}"/>
              </a:ext>
            </a:extLst>
          </p:cNvPr>
          <p:cNvPicPr preferRelativeResize="0">
            <a:picLocks/>
          </p:cNvPicPr>
          <p:nvPr/>
        </p:nvPicPr>
        <p:blipFill rotWithShape="1">
          <a:blip r:embed="rId4">
            <a:extLst>
              <a:ext uri="{28A0092B-C50C-407E-A947-70E740481C1C}">
                <a14:useLocalDpi xmlns:a14="http://schemas.microsoft.com/office/drawing/2010/main" val="0"/>
              </a:ext>
            </a:extLst>
          </a:blip>
          <a:srcRect t="1562" b="20312"/>
          <a:stretch/>
        </p:blipFill>
        <p:spPr>
          <a:xfrm>
            <a:off x="897740" y="1685479"/>
            <a:ext cx="2286000" cy="228600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descr="A person smiling for a selfie&#10;&#10;Description automatically generated with low confidence">
            <a:extLst>
              <a:ext uri="{FF2B5EF4-FFF2-40B4-BE49-F238E27FC236}">
                <a16:creationId xmlns:a16="http://schemas.microsoft.com/office/drawing/2014/main" id="{2C92A84E-1446-2FE0-E60E-C334E4044474}"/>
              </a:ext>
            </a:extLst>
          </p:cNvPr>
          <p:cNvPicPr>
            <a:picLocks noChangeAspect="1"/>
          </p:cNvPicPr>
          <p:nvPr/>
        </p:nvPicPr>
        <p:blipFill>
          <a:blip r:embed="rId5"/>
          <a:stretch>
            <a:fillRect/>
          </a:stretch>
        </p:blipFill>
        <p:spPr>
          <a:xfrm>
            <a:off x="3647245" y="1758142"/>
            <a:ext cx="2234682" cy="223468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icture 10" descr="A person smiling for the camera&#10;&#10;Description automatically generated with low confidence">
            <a:extLst>
              <a:ext uri="{FF2B5EF4-FFF2-40B4-BE49-F238E27FC236}">
                <a16:creationId xmlns:a16="http://schemas.microsoft.com/office/drawing/2014/main" id="{CBD0A67A-F541-8131-3AE6-1599438171D8}"/>
              </a:ext>
            </a:extLst>
          </p:cNvPr>
          <p:cNvPicPr>
            <a:picLocks noChangeAspect="1"/>
          </p:cNvPicPr>
          <p:nvPr/>
        </p:nvPicPr>
        <p:blipFill>
          <a:blip r:embed="rId6"/>
          <a:stretch>
            <a:fillRect/>
          </a:stretch>
        </p:blipFill>
        <p:spPr>
          <a:xfrm>
            <a:off x="6345432" y="1758142"/>
            <a:ext cx="2285999" cy="2285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C3C96DA4-86F7-0030-5C3D-ECDC3A5EA6EC}"/>
              </a:ext>
            </a:extLst>
          </p:cNvPr>
          <p:cNvSpPr txBox="1"/>
          <p:nvPr/>
        </p:nvSpPr>
        <p:spPr>
          <a:xfrm>
            <a:off x="5993363" y="4064306"/>
            <a:ext cx="3343275" cy="923330"/>
          </a:xfrm>
          <a:prstGeom prst="rect">
            <a:avLst/>
          </a:prstGeom>
          <a:noFill/>
        </p:spPr>
        <p:txBody>
          <a:bodyPr wrap="square" rtlCol="0">
            <a:spAutoFit/>
          </a:bodyPr>
          <a:lstStyle/>
          <a:p>
            <a:pPr algn="ctr"/>
            <a:r>
              <a:rPr lang="en-US" b="1" dirty="0"/>
              <a:t>Jim Arnold</a:t>
            </a:r>
          </a:p>
          <a:p>
            <a:pPr algn="ctr"/>
            <a:r>
              <a:rPr lang="en-US" dirty="0"/>
              <a:t>founder &amp; CEO</a:t>
            </a:r>
          </a:p>
          <a:p>
            <a:pPr algn="ctr"/>
            <a:r>
              <a:rPr lang="en-US" dirty="0" err="1"/>
              <a:t>finHealth</a:t>
            </a:r>
            <a:endParaRPr lang="en-US" dirty="0"/>
          </a:p>
        </p:txBody>
      </p:sp>
      <p:sp>
        <p:nvSpPr>
          <p:cNvPr id="13" name="TextBox 12">
            <a:extLst>
              <a:ext uri="{FF2B5EF4-FFF2-40B4-BE49-F238E27FC236}">
                <a16:creationId xmlns:a16="http://schemas.microsoft.com/office/drawing/2014/main" id="{D35F3317-5C60-00DC-A786-913541EF9745}"/>
              </a:ext>
            </a:extLst>
          </p:cNvPr>
          <p:cNvSpPr txBox="1"/>
          <p:nvPr/>
        </p:nvSpPr>
        <p:spPr>
          <a:xfrm>
            <a:off x="3261481" y="4064307"/>
            <a:ext cx="3343275" cy="1200329"/>
          </a:xfrm>
          <a:prstGeom prst="rect">
            <a:avLst/>
          </a:prstGeom>
          <a:noFill/>
        </p:spPr>
        <p:txBody>
          <a:bodyPr wrap="square" rtlCol="0">
            <a:spAutoFit/>
          </a:bodyPr>
          <a:lstStyle/>
          <a:p>
            <a:pPr algn="ctr"/>
            <a:r>
              <a:rPr lang="en-US" b="1" dirty="0"/>
              <a:t>Laura Conte</a:t>
            </a:r>
          </a:p>
          <a:p>
            <a:pPr algn="ctr"/>
            <a:r>
              <a:rPr lang="en-US" dirty="0"/>
              <a:t>Chief Legal Officer</a:t>
            </a:r>
          </a:p>
          <a:p>
            <a:pPr algn="ctr"/>
            <a:r>
              <a:rPr lang="en-US" dirty="0"/>
              <a:t>Advanced Medical Pricing Solutions</a:t>
            </a:r>
          </a:p>
        </p:txBody>
      </p:sp>
    </p:spTree>
    <p:extLst>
      <p:ext uri="{BB962C8B-B14F-4D97-AF65-F5344CB8AC3E}">
        <p14:creationId xmlns:p14="http://schemas.microsoft.com/office/powerpoint/2010/main" val="193133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375" y="651003"/>
            <a:ext cx="9360856" cy="583946"/>
          </a:xfrm>
        </p:spPr>
        <p:txBody>
          <a:bodyPr anchor="b">
            <a:noAutofit/>
          </a:bodyPr>
          <a:lstStyle/>
          <a:p>
            <a:r>
              <a:rPr lang="en-US" dirty="0">
                <a:solidFill>
                  <a:schemeClr val="tx2"/>
                </a:solidFill>
              </a:rPr>
              <a:t>WHAT DOES IT MEAN TO BE A FIDUCIARY?</a:t>
            </a:r>
          </a:p>
        </p:txBody>
      </p:sp>
      <p:sp>
        <p:nvSpPr>
          <p:cNvPr id="2" name="Rectangle 1">
            <a:extLst>
              <a:ext uri="{FF2B5EF4-FFF2-40B4-BE49-F238E27FC236}">
                <a16:creationId xmlns:a16="http://schemas.microsoft.com/office/drawing/2014/main" id="{BC4B706F-582E-466F-93F2-C38489611769}"/>
              </a:ext>
            </a:extLst>
          </p:cNvPr>
          <p:cNvSpPr/>
          <p:nvPr/>
        </p:nvSpPr>
        <p:spPr>
          <a:xfrm>
            <a:off x="782197" y="1739732"/>
            <a:ext cx="10510091" cy="3447098"/>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
                <a:srgbClr val="ED7D31"/>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ERISA requires fiduciaries to discharge their duties</a:t>
            </a:r>
          </a:p>
          <a:p>
            <a:pPr marL="800100" marR="0" lvl="1" indent="-342900" algn="l" defTabSz="457200" rtl="0" eaLnBrk="1" fontAlgn="auto" latinLnBrk="0" hangingPunct="1">
              <a:lnSpc>
                <a:spcPct val="100000"/>
              </a:lnSpc>
              <a:spcBef>
                <a:spcPts val="0"/>
              </a:spcBef>
              <a:spcAft>
                <a:spcPts val="0"/>
              </a:spcAft>
              <a:buClr>
                <a:srgbClr val="ED7D31"/>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For the EXCLUSIVE BENEFIT of plan &amp; participants</a:t>
            </a:r>
          </a:p>
          <a:p>
            <a:pPr marL="800100" marR="0" lvl="1" indent="-342900" algn="l" defTabSz="457200" rtl="0" eaLnBrk="1" fontAlgn="auto" latinLnBrk="0" hangingPunct="1">
              <a:lnSpc>
                <a:spcPct val="100000"/>
              </a:lnSpc>
              <a:spcBef>
                <a:spcPts val="0"/>
              </a:spcBef>
              <a:spcAft>
                <a:spcPts val="0"/>
              </a:spcAft>
              <a:buClr>
                <a:srgbClr val="ED7D31"/>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Using the skills of a prudent person</a:t>
            </a:r>
          </a:p>
          <a:p>
            <a:pPr marL="800100" marR="0" lvl="1" indent="-342900" algn="l" defTabSz="457200" rtl="0" eaLnBrk="1" fontAlgn="auto" latinLnBrk="0" hangingPunct="1">
              <a:lnSpc>
                <a:spcPct val="100000"/>
              </a:lnSpc>
              <a:spcBef>
                <a:spcPts val="0"/>
              </a:spcBef>
              <a:spcAft>
                <a:spcPts val="0"/>
              </a:spcAft>
              <a:buClr>
                <a:srgbClr val="ED7D31"/>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In accordance with the plan's documents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mn-cs"/>
              </a:rPr>
              <a:t>The threshold for behavior of a healthcare plan fiduciary is a "Good Faith Compliance Effort", which unlike in the retirement plan arena, is much more subjective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p:txBody>
      </p:sp>
    </p:spTree>
    <p:extLst>
      <p:ext uri="{BB962C8B-B14F-4D97-AF65-F5344CB8AC3E}">
        <p14:creationId xmlns:p14="http://schemas.microsoft.com/office/powerpoint/2010/main" val="339210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270" y="1807987"/>
            <a:ext cx="10593976" cy="3354765"/>
          </a:xfrm>
          <a:prstGeom prst="rect">
            <a:avLst/>
          </a:prstGeom>
          <a:noFill/>
        </p:spPr>
        <p:txBody>
          <a:bodyPr wrap="square" rtlCol="0">
            <a:spAutoFit/>
          </a:bodyPr>
          <a:lstStyle/>
          <a:p>
            <a:pPr>
              <a:buClr>
                <a:srgbClr val="ED7D31"/>
              </a:buClr>
            </a:pPr>
            <a:r>
              <a:rPr lang="en-US" sz="2800" dirty="0">
                <a:solidFill>
                  <a:prstClr val="black"/>
                </a:solidFill>
                <a:latin typeface="Calibri Light" panose="020F0302020204030204"/>
              </a:rPr>
              <a:t>A February 23, 2023 FAQ makes it clear that:</a:t>
            </a:r>
          </a:p>
          <a:p>
            <a:pPr indent="-342900">
              <a:buClr>
                <a:srgbClr val="ED7D31"/>
              </a:buClr>
              <a:buFont typeface="Wingdings" panose="05000000000000000000" pitchFamily="2" charset="2"/>
              <a:buChar char="§"/>
            </a:pPr>
            <a:endParaRPr lang="en-US" sz="2800" dirty="0">
              <a:solidFill>
                <a:prstClr val="black"/>
              </a:solidFill>
              <a:latin typeface="Calibri Light" panose="020F0302020204030204"/>
            </a:endParaRPr>
          </a:p>
          <a:p>
            <a:pPr marL="342900" indent="-342900">
              <a:buClr>
                <a:srgbClr val="ED7D31"/>
              </a:buClr>
              <a:buFont typeface="Wingdings" panose="05000000000000000000" pitchFamily="2" charset="2"/>
              <a:buChar char="§"/>
            </a:pPr>
            <a:r>
              <a:rPr lang="en-US" sz="2800" dirty="0">
                <a:solidFill>
                  <a:prstClr val="black"/>
                </a:solidFill>
                <a:latin typeface="Calibri Light" panose="020F0302020204030204"/>
              </a:rPr>
              <a:t>Fiduciary Obligations are no longer just a good idea, they are THE LAW</a:t>
            </a:r>
          </a:p>
          <a:p>
            <a:pPr marL="342900" indent="-342900">
              <a:buClr>
                <a:srgbClr val="ED7D31"/>
              </a:buClr>
              <a:buFont typeface="Wingdings" panose="05000000000000000000" pitchFamily="2" charset="2"/>
              <a:buChar char="§"/>
            </a:pPr>
            <a:r>
              <a:rPr lang="en-US" sz="2800" dirty="0">
                <a:solidFill>
                  <a:prstClr val="black"/>
                </a:solidFill>
                <a:latin typeface="Calibri Light" panose="020F0302020204030204"/>
              </a:rPr>
              <a:t>Plan sponsors need to EDUCATE, ACTIVATE and COMPLETE their fiduciary process by 12-31-23</a:t>
            </a:r>
          </a:p>
          <a:p>
            <a:pPr indent="-342900">
              <a:buClr>
                <a:srgbClr val="ED7D31"/>
              </a:buClr>
              <a:buFont typeface="Wingdings" panose="05000000000000000000" pitchFamily="2" charset="2"/>
              <a:buChar char="§"/>
            </a:pPr>
            <a:endParaRPr lang="en-US" sz="2800" dirty="0">
              <a:solidFill>
                <a:prstClr val="black"/>
              </a:solidFill>
              <a:latin typeface="Calibri Light" panose="020F0302020204030204"/>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5331C50-56CD-3C9E-D026-29B9D1CF3C4D}"/>
              </a:ext>
            </a:extLst>
          </p:cNvPr>
          <p:cNvSpPr txBox="1"/>
          <p:nvPr/>
        </p:nvSpPr>
        <p:spPr>
          <a:xfrm>
            <a:off x="679270" y="905522"/>
            <a:ext cx="6320901" cy="590931"/>
          </a:xfrm>
          <a:prstGeom prst="rect">
            <a:avLst/>
          </a:prstGeom>
          <a:noFill/>
        </p:spPr>
        <p:txBody>
          <a:bodyPr wrap="square" rtlCol="0">
            <a:spAutoFit/>
          </a:bodyPr>
          <a:lstStyle/>
          <a:p>
            <a:pPr defTabSz="914400">
              <a:lnSpc>
                <a:spcPct val="90000"/>
              </a:lnSpc>
              <a:spcBef>
                <a:spcPts val="1000"/>
              </a:spcBef>
            </a:pPr>
            <a:r>
              <a:rPr lang="en-US" sz="3600" b="1" dirty="0">
                <a:solidFill>
                  <a:schemeClr val="tx2"/>
                </a:solidFill>
              </a:rPr>
              <a:t>Role of Fiduciary</a:t>
            </a:r>
          </a:p>
        </p:txBody>
      </p:sp>
      <p:sp>
        <p:nvSpPr>
          <p:cNvPr id="4" name="TextBox 3">
            <a:extLst>
              <a:ext uri="{FF2B5EF4-FFF2-40B4-BE49-F238E27FC236}">
                <a16:creationId xmlns:a16="http://schemas.microsoft.com/office/drawing/2014/main" id="{501CD0C3-9EBE-43EF-2D44-AE84B5A38E99}"/>
              </a:ext>
            </a:extLst>
          </p:cNvPr>
          <p:cNvSpPr txBox="1"/>
          <p:nvPr/>
        </p:nvSpPr>
        <p:spPr>
          <a:xfrm>
            <a:off x="2836507" y="4517492"/>
            <a:ext cx="5645020" cy="400110"/>
          </a:xfrm>
          <a:prstGeom prst="rect">
            <a:avLst/>
          </a:prstGeom>
          <a:solidFill>
            <a:schemeClr val="accent2"/>
          </a:solidFill>
          <a:ln w="12700">
            <a:solidFill>
              <a:schemeClr val="tx1"/>
            </a:solidFill>
          </a:ln>
        </p:spPr>
        <p:txBody>
          <a:bodyPr wrap="square" rtlCol="0">
            <a:spAutoFit/>
          </a:bodyPr>
          <a:lstStyle/>
          <a:p>
            <a:pPr defTabSz="914400">
              <a:defRPr/>
            </a:pPr>
            <a:r>
              <a:rPr lang="en-US" sz="2000" b="1" dirty="0">
                <a:solidFill>
                  <a:prstClr val="black"/>
                </a:solidFill>
                <a:latin typeface="Calibri" panose="020F0502020204030204"/>
              </a:rPr>
              <a:t>An activated fiduciary pays LESS for healthcare!!</a:t>
            </a:r>
          </a:p>
        </p:txBody>
      </p:sp>
    </p:spTree>
    <p:extLst>
      <p:ext uri="{BB962C8B-B14F-4D97-AF65-F5344CB8AC3E}">
        <p14:creationId xmlns:p14="http://schemas.microsoft.com/office/powerpoint/2010/main" val="49361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7F574-EAF5-4FDE-BC18-7089F5C1A184}"/>
              </a:ext>
            </a:extLst>
          </p:cNvPr>
          <p:cNvSpPr>
            <a:spLocks noGrp="1"/>
          </p:cNvSpPr>
          <p:nvPr>
            <p:ph type="body" idx="4294967295"/>
          </p:nvPr>
        </p:nvSpPr>
        <p:spPr>
          <a:xfrm>
            <a:off x="695325" y="326231"/>
            <a:ext cx="8867775" cy="559405"/>
          </a:xfrm>
          <a:solidFill>
            <a:schemeClr val="tx1">
              <a:lumMod val="85000"/>
              <a:lumOff val="15000"/>
            </a:schemeClr>
          </a:solidFill>
        </p:spPr>
        <p:txBody>
          <a:bodyPr/>
          <a:lstStyle/>
          <a:p>
            <a:pPr marL="0" indent="0">
              <a:buNone/>
            </a:pPr>
            <a:r>
              <a:rPr lang="en-US" dirty="0">
                <a:solidFill>
                  <a:schemeClr val="bg1"/>
                </a:solidFill>
                <a:latin typeface="Segoe UI Light" panose="020B0502040204020203" pitchFamily="34" charset="0"/>
                <a:cs typeface="Segoe UI Light" panose="020B0502040204020203" pitchFamily="34" charset="0"/>
              </a:rPr>
              <a:t>ERISA “Prudence” – Are you practicing it?</a:t>
            </a:r>
          </a:p>
        </p:txBody>
      </p:sp>
      <p:sp>
        <p:nvSpPr>
          <p:cNvPr id="10" name="TextBox 9">
            <a:extLst>
              <a:ext uri="{FF2B5EF4-FFF2-40B4-BE49-F238E27FC236}">
                <a16:creationId xmlns:a16="http://schemas.microsoft.com/office/drawing/2014/main" id="{67800DDB-0AFC-4BDB-B35C-B505243476F3}"/>
              </a:ext>
            </a:extLst>
          </p:cNvPr>
          <p:cNvSpPr txBox="1"/>
          <p:nvPr/>
        </p:nvSpPr>
        <p:spPr>
          <a:xfrm>
            <a:off x="695325" y="2734249"/>
            <a:ext cx="10441863"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114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Fiduciaries have important responsibilities and are subject to standards of conduct because they act on behalf of participants relative to the ERISA Plan and their beneficiaries. </a:t>
            </a:r>
            <a:r>
              <a:rPr kumimoji="0" lang="en-US" sz="16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most important responsibilities include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5" name="TextBox 14">
            <a:extLst>
              <a:ext uri="{FF2B5EF4-FFF2-40B4-BE49-F238E27FC236}">
                <a16:creationId xmlns:a16="http://schemas.microsoft.com/office/drawing/2014/main" id="{88318CFF-49F8-4053-817F-1510F7A1994E}"/>
              </a:ext>
            </a:extLst>
          </p:cNvPr>
          <p:cNvSpPr txBox="1"/>
          <p:nvPr/>
        </p:nvSpPr>
        <p:spPr>
          <a:xfrm>
            <a:off x="869183" y="5503190"/>
            <a:ext cx="10441863" cy="757130"/>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114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The duty to act prudently is one of a fiduciary’s central responsibilities under ERISA. It requires expertise in a variety of areas. Lacking that expertise, a fiduciary will want to engage a third party with professional knowledge to carry out the Plan’s responsibilities and other functions. Prudence focuses on the process for making fiduciary decisions. </a:t>
            </a:r>
          </a:p>
        </p:txBody>
      </p:sp>
      <p:sp>
        <p:nvSpPr>
          <p:cNvPr id="16" name="TextBox 15">
            <a:extLst>
              <a:ext uri="{FF2B5EF4-FFF2-40B4-BE49-F238E27FC236}">
                <a16:creationId xmlns:a16="http://schemas.microsoft.com/office/drawing/2014/main" id="{82059298-1AAA-4B7B-B50B-B1AE71C374AE}"/>
              </a:ext>
            </a:extLst>
          </p:cNvPr>
          <p:cNvSpPr txBox="1"/>
          <p:nvPr/>
        </p:nvSpPr>
        <p:spPr>
          <a:xfrm>
            <a:off x="2417532" y="3767034"/>
            <a:ext cx="3809010" cy="584775"/>
          </a:xfrm>
          <a:prstGeom prst="rect">
            <a:avLst/>
          </a:prstGeom>
          <a:noFill/>
        </p:spPr>
        <p:txBody>
          <a:bodyPr wrap="square">
            <a:spAutoFit/>
          </a:bodyPr>
          <a:lstStyle/>
          <a:p>
            <a:pPr marL="0" marR="0" lvl="0" indent="-228600" algn="l" defTabSz="914400" rtl="0" eaLnBrk="1" fontAlgn="auto" latinLnBrk="0" hangingPunct="1">
              <a:lnSpc>
                <a:spcPct val="100000"/>
              </a:lnSpc>
              <a:spcBef>
                <a:spcPts val="0"/>
              </a:spcBef>
              <a:spcAft>
                <a:spcPts val="114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Acting solely in the interest of plan participants and their beneficiaries </a:t>
            </a:r>
          </a:p>
        </p:txBody>
      </p:sp>
      <p:sp>
        <p:nvSpPr>
          <p:cNvPr id="18" name="TextBox 17">
            <a:extLst>
              <a:ext uri="{FF2B5EF4-FFF2-40B4-BE49-F238E27FC236}">
                <a16:creationId xmlns:a16="http://schemas.microsoft.com/office/drawing/2014/main" id="{2C6DA855-1490-48D6-9E33-907D4209D1BD}"/>
              </a:ext>
            </a:extLst>
          </p:cNvPr>
          <p:cNvSpPr txBox="1"/>
          <p:nvPr/>
        </p:nvSpPr>
        <p:spPr>
          <a:xfrm>
            <a:off x="2420470" y="4747871"/>
            <a:ext cx="2708742" cy="584775"/>
          </a:xfrm>
          <a:prstGeom prst="rect">
            <a:avLst/>
          </a:prstGeom>
          <a:noFill/>
        </p:spPr>
        <p:txBody>
          <a:bodyPr wrap="square">
            <a:spAutoFit/>
          </a:bodyPr>
          <a:lstStyle/>
          <a:p>
            <a:pPr marL="0" marR="0" lvl="0" indent="-228600" algn="l" defTabSz="914400" rtl="0" eaLnBrk="1" fontAlgn="auto" latinLnBrk="0" hangingPunct="1">
              <a:lnSpc>
                <a:spcPct val="100000"/>
              </a:lnSpc>
              <a:spcBef>
                <a:spcPts val="0"/>
              </a:spcBef>
              <a:spcAft>
                <a:spcPts val="114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Exclusive purpose of providing benefits to them</a:t>
            </a:r>
          </a:p>
        </p:txBody>
      </p:sp>
      <p:sp>
        <p:nvSpPr>
          <p:cNvPr id="19" name="TextBox 18">
            <a:extLst>
              <a:ext uri="{FF2B5EF4-FFF2-40B4-BE49-F238E27FC236}">
                <a16:creationId xmlns:a16="http://schemas.microsoft.com/office/drawing/2014/main" id="{DFAEB02E-70B3-4038-817F-55F1176A74BB}"/>
              </a:ext>
            </a:extLst>
          </p:cNvPr>
          <p:cNvSpPr txBox="1"/>
          <p:nvPr/>
        </p:nvSpPr>
        <p:spPr>
          <a:xfrm>
            <a:off x="7867025" y="3747475"/>
            <a:ext cx="3016948" cy="584775"/>
          </a:xfrm>
          <a:prstGeom prst="rect">
            <a:avLst/>
          </a:prstGeom>
          <a:noFill/>
        </p:spPr>
        <p:txBody>
          <a:bodyPr wrap="square">
            <a:spAutoFit/>
          </a:bodyPr>
          <a:lstStyle/>
          <a:p>
            <a:pPr marL="0" marR="0" lvl="0" indent="-228600" algn="l" defTabSz="914400" rtl="0" eaLnBrk="1" fontAlgn="auto" latinLnBrk="0" hangingPunct="1">
              <a:lnSpc>
                <a:spcPct val="100000"/>
              </a:lnSpc>
              <a:spcBef>
                <a:spcPts val="0"/>
              </a:spcBef>
              <a:spcAft>
                <a:spcPts val="114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Carrying out their duties prudently</a:t>
            </a:r>
          </a:p>
        </p:txBody>
      </p:sp>
      <p:sp>
        <p:nvSpPr>
          <p:cNvPr id="20" name="TextBox 19">
            <a:extLst>
              <a:ext uri="{FF2B5EF4-FFF2-40B4-BE49-F238E27FC236}">
                <a16:creationId xmlns:a16="http://schemas.microsoft.com/office/drawing/2014/main" id="{C1FFB0DB-718F-4302-89B1-4353D369C53A}"/>
              </a:ext>
            </a:extLst>
          </p:cNvPr>
          <p:cNvSpPr txBox="1"/>
          <p:nvPr/>
        </p:nvSpPr>
        <p:spPr>
          <a:xfrm>
            <a:off x="7867025" y="4756643"/>
            <a:ext cx="3809010" cy="584775"/>
          </a:xfrm>
          <a:prstGeom prst="rect">
            <a:avLst/>
          </a:prstGeom>
          <a:noFill/>
        </p:spPr>
        <p:txBody>
          <a:bodyPr wrap="square">
            <a:spAutoFit/>
          </a:bodyPr>
          <a:lstStyle/>
          <a:p>
            <a:pPr marL="0" marR="0" lvl="0" indent="-228600" algn="l" defTabSz="914400" rtl="0" eaLnBrk="1" fontAlgn="auto" latinLnBrk="0" hangingPunct="1">
              <a:lnSpc>
                <a:spcPct val="100000"/>
              </a:lnSpc>
              <a:spcBef>
                <a:spcPts val="0"/>
              </a:spcBef>
              <a:spcAft>
                <a:spcPts val="114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Following the Plan Documents* and only pay reasonable plan expenses</a:t>
            </a:r>
          </a:p>
        </p:txBody>
      </p:sp>
      <p:pic>
        <p:nvPicPr>
          <p:cNvPr id="4104" name="Picture 8" descr="The Top 5 Advantages Of Great Credit | Loans Canada">
            <a:extLst>
              <a:ext uri="{FF2B5EF4-FFF2-40B4-BE49-F238E27FC236}">
                <a16:creationId xmlns:a16="http://schemas.microsoft.com/office/drawing/2014/main" id="{5ADFB1B7-71F5-413B-B999-B24540E9322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120" y="4615553"/>
            <a:ext cx="1504412" cy="725461"/>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a:extLst>
              <a:ext uri="{FF2B5EF4-FFF2-40B4-BE49-F238E27FC236}">
                <a16:creationId xmlns:a16="http://schemas.microsoft.com/office/drawing/2014/main" id="{F58ABFB2-9666-4538-AFB9-A4A384779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8027" y="3626560"/>
            <a:ext cx="884606" cy="884606"/>
          </a:xfrm>
          <a:prstGeom prst="rect">
            <a:avLst/>
          </a:prstGeom>
        </p:spPr>
      </p:pic>
      <p:pic>
        <p:nvPicPr>
          <p:cNvPr id="4110" name="Picture 14" descr="Pay Invoice | AASP">
            <a:extLst>
              <a:ext uri="{FF2B5EF4-FFF2-40B4-BE49-F238E27FC236}">
                <a16:creationId xmlns:a16="http://schemas.microsoft.com/office/drawing/2014/main" id="{47915D77-4FD5-49CD-B51F-5E61AF6ED7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234" y="4290962"/>
            <a:ext cx="1095737" cy="1212228"/>
          </a:xfrm>
          <a:prstGeom prst="rect">
            <a:avLst/>
          </a:prstGeom>
          <a:noFill/>
          <a:extLst>
            <a:ext uri="{909E8E84-426E-40DD-AFC4-6F175D3DCCD1}">
              <a14:hiddenFill xmlns:a14="http://schemas.microsoft.com/office/drawing/2010/main">
                <a:solidFill>
                  <a:srgbClr val="FFFFFF"/>
                </a:solidFill>
              </a14:hiddenFill>
            </a:ext>
          </a:extLst>
        </p:spPr>
      </p:pic>
      <p:sp>
        <p:nvSpPr>
          <p:cNvPr id="33" name="Slide Number Placeholder 5">
            <a:extLst>
              <a:ext uri="{FF2B5EF4-FFF2-40B4-BE49-F238E27FC236}">
                <a16:creationId xmlns:a16="http://schemas.microsoft.com/office/drawing/2014/main" id="{7A16D547-3F7F-433B-B79A-83E0065906FF}"/>
              </a:ext>
            </a:extLst>
          </p:cNvPr>
          <p:cNvSpPr>
            <a:spLocks noGrp="1"/>
          </p:cNvSpPr>
          <p:nvPr>
            <p:ph type="sldNum" sz="quarter" idx="12"/>
          </p:nvPr>
        </p:nvSpPr>
        <p:spPr>
          <a:xfrm>
            <a:off x="9222662" y="637420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5A254-6398-43D9-A0E3-B83738F7E1E2}" type="slidenum">
              <a:rPr kumimoji="0" lang="en-US" sz="1100" b="0" i="0" u="none" strike="noStrike" kern="1200" cap="none" spc="0" normalizeH="0" baseline="0" noProof="0" smtClean="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p:txBody>
      </p:sp>
      <p:pic>
        <p:nvPicPr>
          <p:cNvPr id="4" name="Picture 3" descr="Text, whiteboard&#10;&#10;Description automatically generated">
            <a:extLst>
              <a:ext uri="{FF2B5EF4-FFF2-40B4-BE49-F238E27FC236}">
                <a16:creationId xmlns:a16="http://schemas.microsoft.com/office/drawing/2014/main" id="{8DCEF54F-C426-47FC-84C4-12161D1382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55220" y="3680206"/>
            <a:ext cx="1337976" cy="891984"/>
          </a:xfrm>
          <a:prstGeom prst="rect">
            <a:avLst/>
          </a:prstGeom>
        </p:spPr>
      </p:pic>
      <p:sp>
        <p:nvSpPr>
          <p:cNvPr id="5" name="TextBox 4">
            <a:extLst>
              <a:ext uri="{FF2B5EF4-FFF2-40B4-BE49-F238E27FC236}">
                <a16:creationId xmlns:a16="http://schemas.microsoft.com/office/drawing/2014/main" id="{262657DC-488B-5C24-3486-2F8D399F80FE}"/>
              </a:ext>
            </a:extLst>
          </p:cNvPr>
          <p:cNvSpPr txBox="1"/>
          <p:nvPr/>
        </p:nvSpPr>
        <p:spPr>
          <a:xfrm>
            <a:off x="913120" y="1267309"/>
            <a:ext cx="848773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The following duties are derived from a fiduciary relationship:</a:t>
            </a:r>
            <a:endParaRPr kumimoji="0" lang="en-US" sz="18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Duty of Prudence</a:t>
            </a:r>
            <a:endParaRPr kumimoji="0" lang="en-US" sz="18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Duty of Loyalty</a:t>
            </a:r>
            <a:endParaRPr kumimoji="0" lang="en-US" sz="18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Duty to Follow Plan Documents</a:t>
            </a:r>
            <a:endParaRPr kumimoji="0" lang="en-US" sz="18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descr="A tree in the dark&#10;&#10;Description automatically generated">
            <a:extLst>
              <a:ext uri="{FF2B5EF4-FFF2-40B4-BE49-F238E27FC236}">
                <a16:creationId xmlns:a16="http://schemas.microsoft.com/office/drawing/2014/main" id="{6ACD32FA-C635-4BA5-1564-BEA355ACBC9B}"/>
              </a:ext>
            </a:extLst>
          </p:cNvPr>
          <p:cNvPicPr>
            <a:picLocks noChangeAspect="1"/>
          </p:cNvPicPr>
          <p:nvPr/>
        </p:nvPicPr>
        <p:blipFill rotWithShape="1">
          <a:blip r:embed="rId8">
            <a:alphaModFix amt="20000"/>
            <a:extLst>
              <a:ext uri="{28A0092B-C50C-407E-A947-70E740481C1C}">
                <a14:useLocalDpi xmlns:a14="http://schemas.microsoft.com/office/drawing/2010/main" val="0"/>
              </a:ext>
            </a:extLst>
          </a:blip>
          <a:srcRect l="9609" r="54297"/>
          <a:stretch/>
        </p:blipFill>
        <p:spPr>
          <a:xfrm flipH="1">
            <a:off x="9448799" y="1072100"/>
            <a:ext cx="2743201" cy="5748391"/>
          </a:xfrm>
          <a:prstGeom prst="rect">
            <a:avLst/>
          </a:prstGeom>
        </p:spPr>
      </p:pic>
    </p:spTree>
    <p:extLst>
      <p:ext uri="{BB962C8B-B14F-4D97-AF65-F5344CB8AC3E}">
        <p14:creationId xmlns:p14="http://schemas.microsoft.com/office/powerpoint/2010/main" val="25471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A tree in the dark&#10;&#10;Description automatically generated">
            <a:extLst>
              <a:ext uri="{FF2B5EF4-FFF2-40B4-BE49-F238E27FC236}">
                <a16:creationId xmlns:a16="http://schemas.microsoft.com/office/drawing/2014/main" id="{1D113E88-1A09-4526-9ABB-4D0D9CE06C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9609" r="54297"/>
          <a:stretch/>
        </p:blipFill>
        <p:spPr>
          <a:xfrm flipH="1">
            <a:off x="9448799" y="1131708"/>
            <a:ext cx="2743201" cy="5748391"/>
          </a:xfrm>
          <a:prstGeom prst="rect">
            <a:avLst/>
          </a:prstGeom>
        </p:spPr>
      </p:pic>
      <p:sp>
        <p:nvSpPr>
          <p:cNvPr id="2" name="Text Placeholder 1">
            <a:extLst>
              <a:ext uri="{FF2B5EF4-FFF2-40B4-BE49-F238E27FC236}">
                <a16:creationId xmlns:a16="http://schemas.microsoft.com/office/drawing/2014/main" id="{0237F574-EAF5-4FDE-BC18-7089F5C1A184}"/>
              </a:ext>
            </a:extLst>
          </p:cNvPr>
          <p:cNvSpPr>
            <a:spLocks noGrp="1"/>
          </p:cNvSpPr>
          <p:nvPr>
            <p:ph type="body" idx="4294967295"/>
          </p:nvPr>
        </p:nvSpPr>
        <p:spPr>
          <a:xfrm>
            <a:off x="695325" y="326231"/>
            <a:ext cx="8867775" cy="559405"/>
          </a:xfrm>
          <a:solidFill>
            <a:schemeClr val="tx1">
              <a:lumMod val="85000"/>
              <a:lumOff val="15000"/>
            </a:schemeClr>
          </a:solidFill>
        </p:spPr>
        <p:txBody>
          <a:bodyPr/>
          <a:lstStyle/>
          <a:p>
            <a:pPr marL="0" indent="0">
              <a:buNone/>
            </a:pPr>
            <a:r>
              <a:rPr lang="en-US" dirty="0">
                <a:solidFill>
                  <a:schemeClr val="bg1"/>
                </a:solidFill>
                <a:latin typeface="Segoe UI Light" panose="020B0502040204020203" pitchFamily="34" charset="0"/>
                <a:cs typeface="Segoe UI Light" panose="020B0502040204020203" pitchFamily="34" charset="0"/>
              </a:rPr>
              <a:t>Elements of a Fiduciary</a:t>
            </a:r>
          </a:p>
        </p:txBody>
      </p:sp>
      <p:sp>
        <p:nvSpPr>
          <p:cNvPr id="66" name="TextBox 65">
            <a:extLst>
              <a:ext uri="{FF2B5EF4-FFF2-40B4-BE49-F238E27FC236}">
                <a16:creationId xmlns:a16="http://schemas.microsoft.com/office/drawing/2014/main" id="{547E9640-6827-436F-AF03-5986EC449BF0}"/>
              </a:ext>
            </a:extLst>
          </p:cNvPr>
          <p:cNvSpPr txBox="1"/>
          <p:nvPr/>
        </p:nvSpPr>
        <p:spPr>
          <a:xfrm>
            <a:off x="695325" y="4318470"/>
            <a:ext cx="9835686" cy="5539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rPr>
              <a:t>Using discretion in administering and managing a Plan or controlling the Plan’s assets makes that entity a fiduciary to the extent of that discretion or control..</a:t>
            </a:r>
          </a:p>
        </p:txBody>
      </p:sp>
      <p:sp>
        <p:nvSpPr>
          <p:cNvPr id="67" name="TextBox 66">
            <a:extLst>
              <a:ext uri="{FF2B5EF4-FFF2-40B4-BE49-F238E27FC236}">
                <a16:creationId xmlns:a16="http://schemas.microsoft.com/office/drawing/2014/main" id="{E16825A2-9E31-4AC9-B57A-348670C69FE8}"/>
              </a:ext>
            </a:extLst>
          </p:cNvPr>
          <p:cNvSpPr txBox="1"/>
          <p:nvPr/>
        </p:nvSpPr>
        <p:spPr>
          <a:xfrm>
            <a:off x="695325" y="5043108"/>
            <a:ext cx="9835686"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1140"/>
              </a:spcAft>
              <a:buClrTx/>
              <a:buSzTx/>
              <a:buFontTx/>
              <a:buNone/>
              <a:tabLst/>
              <a:defRPr/>
            </a:pPr>
            <a:r>
              <a:rPr kumimoji="0" lang="en-US" sz="15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Important to note that a number of decisions are not fiduciary actions but rather are business decisions made by the employer/Plan Sponsor. For example, the decisions to establish a Plan, to determine the benefit package, to include certain features in a Plan, to amend a Plan, and to terminate a Plan are business decisions not governed by ERISA. When making these decisions, an employer is acting on behalf of its business. </a:t>
            </a:r>
          </a:p>
        </p:txBody>
      </p:sp>
      <p:sp>
        <p:nvSpPr>
          <p:cNvPr id="75" name="Slide Number Placeholder 5">
            <a:extLst>
              <a:ext uri="{FF2B5EF4-FFF2-40B4-BE49-F238E27FC236}">
                <a16:creationId xmlns:a16="http://schemas.microsoft.com/office/drawing/2014/main" id="{D59D8D82-DCEA-4DBA-8A33-2E6FE3141A0B}"/>
              </a:ext>
            </a:extLst>
          </p:cNvPr>
          <p:cNvSpPr>
            <a:spLocks noGrp="1"/>
          </p:cNvSpPr>
          <p:nvPr>
            <p:ph type="sldNum" sz="quarter" idx="12"/>
          </p:nvPr>
        </p:nvSpPr>
        <p:spPr>
          <a:xfrm>
            <a:off x="9222662" y="637420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5A254-6398-43D9-A0E3-B83738F7E1E2}" type="slidenum">
              <a:rPr kumimoji="0" lang="en-US" sz="1100" b="0" i="0" u="none" strike="noStrike" kern="1200" cap="none" spc="0" normalizeH="0" baseline="0" noProof="0" smtClean="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p:txBody>
      </p:sp>
      <p:sp>
        <p:nvSpPr>
          <p:cNvPr id="6" name="TextBox 5">
            <a:extLst>
              <a:ext uri="{FF2B5EF4-FFF2-40B4-BE49-F238E27FC236}">
                <a16:creationId xmlns:a16="http://schemas.microsoft.com/office/drawing/2014/main" id="{E774DD03-68D4-C072-84DB-E1BA9C82A947}"/>
              </a:ext>
            </a:extLst>
          </p:cNvPr>
          <p:cNvSpPr txBox="1"/>
          <p:nvPr/>
        </p:nvSpPr>
        <p:spPr>
          <a:xfrm>
            <a:off x="695325" y="1306369"/>
            <a:ext cx="9476037"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Each ERISA Health Plan has certain key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written plan (i.e. - ERISA Health Benefit Plan), the “Plan Document”, that describes the benefit structure and guides day-to-day operations; an ERISA Fund to hold the plan’s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recordkeeping system to track the flow of money going to and from the ERISA Plan Fund  Documents to provide plan information to employees participating in the Plan and to the government.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Employers often hire outside professionals (sometimes called Third-Party Service Providers or Vendors to manage some or all of a Plan’s day-to-day operations. There are usually one or more third-party service providers with discretion over the Plan. These are the plan’s co-fiduciaries</a:t>
            </a:r>
          </a:p>
        </p:txBody>
      </p:sp>
      <p:pic>
        <p:nvPicPr>
          <p:cNvPr id="15" name="Picture 14" descr="Graphical user interface&#10;&#10;Description automatically generated with medium confidence">
            <a:extLst>
              <a:ext uri="{FF2B5EF4-FFF2-40B4-BE49-F238E27FC236}">
                <a16:creationId xmlns:a16="http://schemas.microsoft.com/office/drawing/2014/main" id="{3F322BB7-E924-E936-996D-9A13F0DB977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62805" y="2402169"/>
            <a:ext cx="1641122" cy="1097500"/>
          </a:xfrm>
          <a:prstGeom prst="rect">
            <a:avLst/>
          </a:prstGeom>
        </p:spPr>
      </p:pic>
    </p:spTree>
    <p:extLst>
      <p:ext uri="{BB962C8B-B14F-4D97-AF65-F5344CB8AC3E}">
        <p14:creationId xmlns:p14="http://schemas.microsoft.com/office/powerpoint/2010/main" val="251226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733A39-3891-FAC5-7466-39CE28B2BB81}"/>
              </a:ext>
            </a:extLst>
          </p:cNvPr>
          <p:cNvSpPr>
            <a:spLocks noGrp="1"/>
          </p:cNvSpPr>
          <p:nvPr>
            <p:ph sz="half" idx="13"/>
          </p:nvPr>
        </p:nvSpPr>
        <p:spPr>
          <a:xfrm>
            <a:off x="695325" y="1554956"/>
            <a:ext cx="10509250" cy="4722554"/>
          </a:xfrm>
        </p:spPr>
        <p:txBody>
          <a:bodyPr>
            <a:normAutofit fontScale="92500" lnSpcReduction="10000"/>
          </a:bodyPr>
          <a:lstStyle/>
          <a:p>
            <a:pPr marL="6350" marR="0" indent="-6350">
              <a:lnSpc>
                <a:spcPct val="107000"/>
              </a:lnSpc>
              <a:spcBef>
                <a:spcPts val="0"/>
              </a:spcBef>
              <a:spcAft>
                <a:spcPts val="265"/>
              </a:spcAft>
            </a:pPr>
            <a:r>
              <a:rPr lang="en-US" sz="1700" b="1" i="1" kern="0" dirty="0">
                <a:solidFill>
                  <a:srgbClr val="000000"/>
                </a:solidFill>
                <a:effectLst/>
                <a:latin typeface="Times New Roman" panose="02020603050405020304" pitchFamily="18" charset="0"/>
                <a:ea typeface="Open Sans" panose="020B0606030504020204" pitchFamily="34" charset="0"/>
              </a:rPr>
              <a:t>ERISA’s Fiduciary Standard for Prudent Selection Process:</a:t>
            </a:r>
          </a:p>
          <a:p>
            <a:r>
              <a:rPr lang="en-US" sz="1700" dirty="0">
                <a:solidFill>
                  <a:srgbClr val="000000"/>
                </a:solidFill>
                <a:effectLst/>
                <a:latin typeface="Times New Roman" panose="02020603050405020304" pitchFamily="18" charset="0"/>
                <a:ea typeface="Open Sans" panose="020B0606030504020204" pitchFamily="34" charset="0"/>
              </a:rPr>
              <a:t>The DOL stated that plan sponsors, administrators, and trustees are covered by ERISA’s fiduciary requirements when selecting a health care plan service provider.</a:t>
            </a:r>
            <a:r>
              <a:rPr lang="en-US" sz="1700" dirty="0">
                <a:solidFill>
                  <a:srgbClr val="984806"/>
                </a:solidFill>
                <a:effectLst/>
                <a:latin typeface="Times New Roman" panose="02020603050405020304" pitchFamily="18" charset="0"/>
                <a:ea typeface="Open Sans" panose="020B0606030504020204" pitchFamily="34" charset="0"/>
              </a:rPr>
              <a:t>  </a:t>
            </a:r>
            <a:r>
              <a:rPr lang="en-US" sz="1700" dirty="0">
                <a:solidFill>
                  <a:srgbClr val="000000"/>
                </a:solidFill>
                <a:effectLst/>
                <a:latin typeface="Times New Roman" panose="02020603050405020304" pitchFamily="18" charset="0"/>
                <a:ea typeface="Open Sans" panose="020B0606030504020204" pitchFamily="34" charset="0"/>
              </a:rPr>
              <a:t>As such, the person making the selection must engage in a “</a:t>
            </a:r>
            <a:r>
              <a:rPr lang="en-US" sz="1700" b="1" u="sng" dirty="0">
                <a:solidFill>
                  <a:srgbClr val="000000"/>
                </a:solidFill>
                <a:effectLst/>
                <a:latin typeface="Times New Roman" panose="02020603050405020304" pitchFamily="18" charset="0"/>
                <a:ea typeface="Open Sans" panose="020B0606030504020204" pitchFamily="34" charset="0"/>
              </a:rPr>
              <a:t>prudent selection process” </a:t>
            </a:r>
          </a:p>
          <a:p>
            <a:r>
              <a:rPr lang="en-US" sz="1700" dirty="0">
                <a:solidFill>
                  <a:srgbClr val="000000"/>
                </a:solidFill>
                <a:effectLst/>
                <a:latin typeface="Times New Roman" panose="02020603050405020304" pitchFamily="18" charset="0"/>
                <a:ea typeface="Open Sans" panose="020B0606030504020204" pitchFamily="34" charset="0"/>
              </a:rPr>
              <a:t>ERISA requires plan sponsors to pay only “reasonable expenses” for the benefits offered through a health plan.</a:t>
            </a:r>
            <a:r>
              <a:rPr lang="en-US" sz="1700" dirty="0">
                <a:solidFill>
                  <a:srgbClr val="984806"/>
                </a:solidFill>
                <a:effectLst/>
                <a:latin typeface="Times New Roman" panose="02020603050405020304" pitchFamily="18" charset="0"/>
                <a:ea typeface="Open Sans" panose="020B0606030504020204" pitchFamily="34" charset="0"/>
              </a:rPr>
              <a:t> </a:t>
            </a:r>
            <a:r>
              <a:rPr lang="en-US" sz="1700" dirty="0">
                <a:solidFill>
                  <a:srgbClr val="000000"/>
                </a:solidFill>
                <a:effectLst/>
                <a:latin typeface="Times New Roman" panose="02020603050405020304" pitchFamily="18" charset="0"/>
                <a:ea typeface="Open Sans" panose="020B0606030504020204" pitchFamily="34" charset="0"/>
              </a:rPr>
              <a:t>Employers, as ERISA welfare plan fiduciaries, have a duty to verify that the health plan service providers offering services to the plan meet the fiduciary’s quality standards, and that the fees paid to the plan’s service providers and health care providers, are “reasonable”. </a:t>
            </a:r>
          </a:p>
          <a:p>
            <a:r>
              <a:rPr lang="en-US" sz="1700" dirty="0">
                <a:solidFill>
                  <a:srgbClr val="000000"/>
                </a:solidFill>
                <a:effectLst/>
                <a:latin typeface="Times New Roman" panose="02020603050405020304" pitchFamily="18" charset="0"/>
                <a:ea typeface="Open Sans" panose="020B0606030504020204" pitchFamily="34" charset="0"/>
              </a:rPr>
              <a:t>DOL further states, It is in the best interest of plan participants that all fiduciaries have the unfettered right to access, analyze, and compare health service providers pricing and quality data</a:t>
            </a:r>
            <a:r>
              <a:rPr lang="en-US" sz="2200" dirty="0">
                <a:solidFill>
                  <a:srgbClr val="000000"/>
                </a:solidFill>
                <a:effectLst/>
                <a:latin typeface="Times New Roman" panose="02020603050405020304" pitchFamily="18" charset="0"/>
                <a:ea typeface="Open Sans" panose="020B0606030504020204" pitchFamily="34" charset="0"/>
              </a:rPr>
              <a:t>. </a:t>
            </a:r>
            <a:endParaRPr lang="en-US" sz="2200" dirty="0">
              <a:solidFill>
                <a:schemeClr val="accent2">
                  <a:lumMod val="60000"/>
                  <a:lumOff val="40000"/>
                </a:schemeClr>
              </a:solidFill>
              <a:effectLst/>
              <a:latin typeface="Times New Roman" panose="02020603050405020304" pitchFamily="18" charset="0"/>
              <a:ea typeface="Open Sans" panose="020B0606030504020204" pitchFamily="34" charset="0"/>
            </a:endParaRPr>
          </a:p>
          <a:p>
            <a:pPr marL="0" indent="0">
              <a:buNone/>
            </a:pPr>
            <a:endParaRPr lang="en-US" sz="2000" dirty="0">
              <a:solidFill>
                <a:schemeClr val="tx1"/>
              </a:solidFill>
              <a:latin typeface="Times New Roman" panose="02020603050405020304" pitchFamily="18" charset="0"/>
              <a:ea typeface="Open Sans" panose="020B0606030504020204" pitchFamily="34" charset="0"/>
            </a:endParaRPr>
          </a:p>
          <a:p>
            <a:pPr marL="0" indent="0">
              <a:buNone/>
            </a:pPr>
            <a:r>
              <a:rPr lang="en-US" sz="2000" b="1" u="sng" dirty="0">
                <a:solidFill>
                  <a:schemeClr val="tx1"/>
                </a:solidFill>
                <a:latin typeface="Bodoni MT" panose="02070603080606020203" pitchFamily="18" charset="0"/>
                <a:ea typeface="Open Sans" panose="020B0606030504020204" pitchFamily="34" charset="0"/>
              </a:rPr>
              <a:t>Some important questions:</a:t>
            </a:r>
          </a:p>
          <a:p>
            <a:pPr marL="457200" indent="-457200">
              <a:buFont typeface="+mj-lt"/>
              <a:buAutoNum type="arabicPeriod"/>
            </a:pPr>
            <a:r>
              <a:rPr lang="en-US" sz="2000" dirty="0">
                <a:solidFill>
                  <a:schemeClr val="tx1"/>
                </a:solidFill>
                <a:latin typeface="Bodoni MT" panose="02070603080606020203" pitchFamily="18" charset="0"/>
                <a:ea typeface="Open Sans" panose="020B0606030504020204" pitchFamily="34" charset="0"/>
              </a:rPr>
              <a:t>How does a fiduciary adhere to this standard?</a:t>
            </a:r>
          </a:p>
          <a:p>
            <a:pPr marL="457200" indent="-457200">
              <a:buFont typeface="+mj-lt"/>
              <a:buAutoNum type="arabicPeriod"/>
            </a:pPr>
            <a:r>
              <a:rPr lang="en-US" sz="2000" dirty="0">
                <a:solidFill>
                  <a:schemeClr val="tx1"/>
                </a:solidFill>
                <a:latin typeface="Bodoni MT" panose="02070603080606020203" pitchFamily="18" charset="0"/>
                <a:ea typeface="Open Sans" panose="020B0606030504020204" pitchFamily="34" charset="0"/>
              </a:rPr>
              <a:t>How to chose the right co-fiduciary with the expertise needed? </a:t>
            </a:r>
          </a:p>
          <a:p>
            <a:pPr marL="457200" indent="-457200">
              <a:buFont typeface="+mj-lt"/>
              <a:buAutoNum type="arabicPeriod"/>
            </a:pPr>
            <a:r>
              <a:rPr lang="en-US" sz="2000" dirty="0">
                <a:solidFill>
                  <a:schemeClr val="tx1"/>
                </a:solidFill>
                <a:latin typeface="Bodoni MT" panose="02070603080606020203" pitchFamily="18" charset="0"/>
                <a:cs typeface="Times New Roman" panose="02020603050405020304" pitchFamily="18" charset="0"/>
              </a:rPr>
              <a:t>Is your co-fiduciary following ERISA standards on your behalf?</a:t>
            </a:r>
            <a:r>
              <a:rPr lang="en-US" sz="2000" dirty="0">
                <a:latin typeface="Bodoni MT" panose="02070603080606020203"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rea</a:t>
            </a:r>
            <a:r>
              <a:rPr lang="en-US" sz="1900" dirty="0">
                <a:latin typeface="Times New Roman" panose="02020603050405020304" pitchFamily="18" charset="0"/>
                <a:cs typeface="Times New Roman" panose="02020603050405020304" pitchFamily="18" charset="0"/>
              </a:rPr>
              <a:t>sonable services?</a:t>
            </a:r>
          </a:p>
        </p:txBody>
      </p:sp>
      <p:sp>
        <p:nvSpPr>
          <p:cNvPr id="3" name="Slide Number Placeholder 2">
            <a:extLst>
              <a:ext uri="{FF2B5EF4-FFF2-40B4-BE49-F238E27FC236}">
                <a16:creationId xmlns:a16="http://schemas.microsoft.com/office/drawing/2014/main" id="{5D2F152B-52F8-0269-3862-3B663D6C6C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25A254-6398-43D9-A0E3-B83738F7E1E2}" type="slidenum">
              <a:rPr kumimoji="0" lang="en-US" sz="1100" b="0" i="0" u="none" strike="noStrike" kern="1200" cap="none" spc="0" normalizeH="0" baseline="0" noProof="0" smtClean="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lumMod val="85000"/>
                  <a:lumOff val="15000"/>
                </a:prstClr>
              </a:solidFill>
              <a:effectLst/>
              <a:uLnTx/>
              <a:uFillTx/>
              <a:latin typeface="Segoe UI Light" panose="020B0502040204020203" pitchFamily="34" charset="0"/>
              <a:ea typeface="+mn-ea"/>
              <a:cs typeface="Segoe UI Light" panose="020B0502040204020203" pitchFamily="34" charset="0"/>
            </a:endParaRPr>
          </a:p>
        </p:txBody>
      </p:sp>
      <p:sp>
        <p:nvSpPr>
          <p:cNvPr id="4" name="Title 3">
            <a:extLst>
              <a:ext uri="{FF2B5EF4-FFF2-40B4-BE49-F238E27FC236}">
                <a16:creationId xmlns:a16="http://schemas.microsoft.com/office/drawing/2014/main" id="{EA5349DF-A8A5-D90E-208D-1EAB3E6E312C}"/>
              </a:ext>
            </a:extLst>
          </p:cNvPr>
          <p:cNvSpPr>
            <a:spLocks noGrp="1"/>
          </p:cNvSpPr>
          <p:nvPr>
            <p:ph type="title"/>
          </p:nvPr>
        </p:nvSpPr>
        <p:spPr/>
        <p:txBody>
          <a:bodyPr/>
          <a:lstStyle/>
          <a:p>
            <a:r>
              <a:rPr lang="en-US" dirty="0"/>
              <a:t>Fiduciary Standard</a:t>
            </a:r>
          </a:p>
        </p:txBody>
      </p:sp>
      <p:pic>
        <p:nvPicPr>
          <p:cNvPr id="6" name="Picture 5" descr="Text&#10;&#10;Description automatically generated">
            <a:extLst>
              <a:ext uri="{FF2B5EF4-FFF2-40B4-BE49-F238E27FC236}">
                <a16:creationId xmlns:a16="http://schemas.microsoft.com/office/drawing/2014/main" id="{C5ACD96D-5502-539B-15DD-573D021CD5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75756" y="4312950"/>
            <a:ext cx="2273193" cy="1238681"/>
          </a:xfrm>
          <a:prstGeom prst="rect">
            <a:avLst/>
          </a:prstGeom>
        </p:spPr>
      </p:pic>
      <p:pic>
        <p:nvPicPr>
          <p:cNvPr id="11" name="Picture 10" descr="A tree in the dark&#10;&#10;Description automatically generated">
            <a:extLst>
              <a:ext uri="{FF2B5EF4-FFF2-40B4-BE49-F238E27FC236}">
                <a16:creationId xmlns:a16="http://schemas.microsoft.com/office/drawing/2014/main" id="{3725E1C5-6485-B66C-CAE1-05F83D23FE81}"/>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9609" r="54297"/>
          <a:stretch/>
        </p:blipFill>
        <p:spPr>
          <a:xfrm flipH="1">
            <a:off x="9448799" y="1131708"/>
            <a:ext cx="2743201" cy="5748391"/>
          </a:xfrm>
          <a:prstGeom prst="rect">
            <a:avLst/>
          </a:prstGeom>
        </p:spPr>
      </p:pic>
    </p:spTree>
    <p:extLst>
      <p:ext uri="{BB962C8B-B14F-4D97-AF65-F5344CB8AC3E}">
        <p14:creationId xmlns:p14="http://schemas.microsoft.com/office/powerpoint/2010/main" val="422002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144390" y="7685491"/>
            <a:ext cx="173973" cy="1919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6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itle 1">
            <a:extLst>
              <a:ext uri="{FF2B5EF4-FFF2-40B4-BE49-F238E27FC236}">
                <a16:creationId xmlns:a16="http://schemas.microsoft.com/office/drawing/2014/main" id="{F796633D-28C4-4069-A25A-76D8E0DE601A}"/>
              </a:ext>
            </a:extLst>
          </p:cNvPr>
          <p:cNvSpPr>
            <a:spLocks noGrp="1"/>
          </p:cNvSpPr>
          <p:nvPr>
            <p:ph type="title"/>
          </p:nvPr>
        </p:nvSpPr>
        <p:spPr>
          <a:xfrm>
            <a:off x="1127820" y="303344"/>
            <a:ext cx="9481909" cy="827080"/>
          </a:xfrm>
          <a:noFill/>
          <a:ln>
            <a:noFill/>
          </a:ln>
          <a:effectLst/>
        </p:spPr>
        <p:txBody>
          <a:bodyPr>
            <a:normAutofit/>
          </a:bodyPr>
          <a:lstStyle/>
          <a:p>
            <a:pPr algn="ctr"/>
            <a:r>
              <a:rPr lang="en-US" sz="2800" b="1" i="1" dirty="0">
                <a:solidFill>
                  <a:schemeClr val="accent1"/>
                </a:solidFill>
                <a:latin typeface="+mn-lt"/>
                <a:cs typeface="Times New Roman" panose="02020603050405020304" pitchFamily="18" charset="0"/>
              </a:rPr>
              <a:t>finHealth</a:t>
            </a:r>
            <a:r>
              <a:rPr lang="en-US" sz="2800" dirty="0">
                <a:solidFill>
                  <a:schemeClr val="accent1"/>
                </a:solidFill>
                <a:latin typeface="+mn-lt"/>
                <a:cs typeface="Times New Roman" panose="02020603050405020304" pitchFamily="18" charset="0"/>
              </a:rPr>
              <a:t>:  Top 10 “Troubling Claims” Across Our Clients</a:t>
            </a:r>
            <a:endParaRPr lang="en-US" sz="2800" i="1" u="sng" dirty="0">
              <a:solidFill>
                <a:schemeClr val="accent1"/>
              </a:solidFill>
              <a:latin typeface="+mn-lt"/>
            </a:endParaRPr>
          </a:p>
        </p:txBody>
      </p:sp>
      <p:sp>
        <p:nvSpPr>
          <p:cNvPr id="7" name="Content Placeholder 2">
            <a:extLst>
              <a:ext uri="{FF2B5EF4-FFF2-40B4-BE49-F238E27FC236}">
                <a16:creationId xmlns:a16="http://schemas.microsoft.com/office/drawing/2014/main" id="{4B20D924-D94F-421B-867D-428795AEE003}"/>
              </a:ext>
            </a:extLst>
          </p:cNvPr>
          <p:cNvSpPr>
            <a:spLocks noGrp="1"/>
          </p:cNvSpPr>
          <p:nvPr>
            <p:ph idx="1"/>
          </p:nvPr>
        </p:nvSpPr>
        <p:spPr>
          <a:xfrm>
            <a:off x="480950" y="1379754"/>
            <a:ext cx="11388437" cy="4899352"/>
          </a:xfrm>
          <a:ln>
            <a:noFill/>
          </a:ln>
        </p:spPr>
        <p:txBody>
          <a:bodyPr>
            <a:noAutofit/>
          </a:bodyPr>
          <a:lstStyle/>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Home infusion of Tylenol for $188K </a:t>
            </a:r>
            <a:r>
              <a:rPr lang="en-US" sz="2000" dirty="0">
                <a:solidFill>
                  <a:srgbClr val="FF0000"/>
                </a:solidFill>
                <a:effectLst/>
                <a:latin typeface="Calibri" panose="020F0502020204030204" pitchFamily="34" charset="0"/>
                <a:ea typeface="Times New Roman" panose="02020603050405020304" pitchFamily="18" charset="0"/>
              </a:rPr>
              <a:t>(led to credit back to plan for $186K)</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Missed provider discount of $131K on a $140K claim </a:t>
            </a:r>
            <a:r>
              <a:rPr lang="en-US" sz="2000" dirty="0">
                <a:solidFill>
                  <a:srgbClr val="FF0000"/>
                </a:solidFill>
                <a:effectLst/>
                <a:latin typeface="Calibri" panose="020F0502020204030204" pitchFamily="34" charset="0"/>
                <a:ea typeface="Times New Roman" panose="02020603050405020304" pitchFamily="18" charset="0"/>
              </a:rPr>
              <a:t>(led to credit back to plan for $131K)</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Payment of $68K for two breast pumps valued at $400 </a:t>
            </a:r>
            <a:r>
              <a:rPr lang="en-US" sz="2000" dirty="0">
                <a:solidFill>
                  <a:srgbClr val="FF0000"/>
                </a:solidFill>
                <a:effectLst/>
                <a:latin typeface="Calibri" panose="020F0502020204030204" pitchFamily="34" charset="0"/>
                <a:ea typeface="Times New Roman" panose="02020603050405020304" pitchFamily="18" charset="0"/>
              </a:rPr>
              <a:t>(led to credit back to plan for $67K)</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Payment of $966K for surgeon ($548K) and assistant surgeon ($418K) for Spinal Fusion that was 97 times Medicare for the same surgery </a:t>
            </a:r>
            <a:r>
              <a:rPr lang="en-US" sz="2000" dirty="0">
                <a:solidFill>
                  <a:srgbClr val="FF0000"/>
                </a:solidFill>
                <a:effectLst/>
                <a:latin typeface="Calibri" panose="020F0502020204030204" pitchFamily="34" charset="0"/>
                <a:ea typeface="Times New Roman" panose="02020603050405020304" pitchFamily="18" charset="0"/>
              </a:rPr>
              <a:t>(led to plan design change savings ~$500K per month)</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Outpatient infusion of the drug infliximab (a.k.a. Remicade) by 5 times the market value resulting in overcharges of $450K over three years </a:t>
            </a:r>
            <a:r>
              <a:rPr lang="en-US" sz="2000" dirty="0">
                <a:solidFill>
                  <a:srgbClr val="FF0000"/>
                </a:solidFill>
                <a:effectLst/>
                <a:latin typeface="Calibri" panose="020F0502020204030204" pitchFamily="34" charset="0"/>
                <a:ea typeface="Times New Roman" panose="02020603050405020304" pitchFamily="18" charset="0"/>
              </a:rPr>
              <a:t>(led to go forward price reduction)</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Emergency Room visit for “dizziness” paid for $156K </a:t>
            </a:r>
            <a:r>
              <a:rPr lang="en-US" sz="2000" dirty="0">
                <a:solidFill>
                  <a:srgbClr val="FF0000"/>
                </a:solidFill>
                <a:effectLst/>
                <a:latin typeface="Calibri" panose="020F0502020204030204" pitchFamily="34" charset="0"/>
                <a:ea typeface="Times New Roman" panose="02020603050405020304" pitchFamily="18" charset="0"/>
              </a:rPr>
              <a:t>(led to plan design change to pay all Emergency Room claims at no more than 250% of Medicare)</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One year of dialysis treatments with a fair value of $72K, paid for $798K </a:t>
            </a:r>
            <a:r>
              <a:rPr lang="en-US" sz="2000" dirty="0">
                <a:solidFill>
                  <a:srgbClr val="FF0000"/>
                </a:solidFill>
                <a:effectLst/>
                <a:latin typeface="Calibri" panose="020F0502020204030204" pitchFamily="34" charset="0"/>
                <a:ea typeface="Times New Roman" panose="02020603050405020304" pitchFamily="18" charset="0"/>
              </a:rPr>
              <a:t>(led to national Dialysis contract)</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Facility charges of $84K for a 60-minute varicose vein surgery on 1 leg </a:t>
            </a:r>
            <a:r>
              <a:rPr lang="en-US" sz="2000" dirty="0">
                <a:solidFill>
                  <a:srgbClr val="FF0000"/>
                </a:solidFill>
                <a:effectLst/>
                <a:latin typeface="Calibri" panose="020F0502020204030204" pitchFamily="34" charset="0"/>
                <a:ea typeface="Times New Roman" panose="02020603050405020304" pitchFamily="18" charset="0"/>
              </a:rPr>
              <a:t>(led to credit to plan for $75K)</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Missed subrogation claim for $160K where the patient returned to the hospital 5 days after being discharged due to a foreign object left in the body </a:t>
            </a:r>
            <a:r>
              <a:rPr lang="en-US" sz="2000" dirty="0">
                <a:solidFill>
                  <a:srgbClr val="FF0000"/>
                </a:solidFill>
                <a:effectLst/>
                <a:latin typeface="Calibri" panose="020F0502020204030204" pitchFamily="34" charset="0"/>
                <a:ea typeface="Times New Roman" panose="02020603050405020304" pitchFamily="18" charset="0"/>
              </a:rPr>
              <a:t>(in process and will result in plan credit for $160K)</a:t>
            </a:r>
            <a:endParaRPr lang="en-US" sz="2000" dirty="0">
              <a:solidFill>
                <a:srgbClr val="FF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pPr>
            <a:r>
              <a:rPr lang="en-US" sz="2000" dirty="0">
                <a:solidFill>
                  <a:schemeClr val="accent1"/>
                </a:solidFill>
                <a:effectLst/>
                <a:latin typeface="Calibri" panose="020F0502020204030204" pitchFamily="34" charset="0"/>
                <a:ea typeface="Times New Roman" panose="02020603050405020304" pitchFamily="18" charset="0"/>
              </a:rPr>
              <a:t>Inpatient claim paid at $594K where tragically the patient expired within 12 hours of being admitted through the emergency room </a:t>
            </a:r>
            <a:r>
              <a:rPr lang="en-US" sz="2000" dirty="0">
                <a:solidFill>
                  <a:srgbClr val="FF0000"/>
                </a:solidFill>
                <a:effectLst/>
                <a:latin typeface="Calibri" panose="020F0502020204030204" pitchFamily="34" charset="0"/>
                <a:ea typeface="Times New Roman" panose="02020603050405020304" pitchFamily="18" charset="0"/>
              </a:rPr>
              <a:t>(client declined to pursue due to negative publicity)</a:t>
            </a:r>
            <a:endParaRPr lang="en-US" sz="2000" dirty="0">
              <a:solidFill>
                <a:srgbClr val="FF0000"/>
              </a:solidFill>
              <a:effectLst/>
              <a:latin typeface="Calibri" panose="020F0502020204030204" pitchFamily="34" charset="0"/>
              <a:ea typeface="Calibri" panose="020F0502020204030204" pitchFamily="34" charset="0"/>
            </a:endParaRPr>
          </a:p>
          <a:p>
            <a:pPr marL="770573" lvl="2" indent="0">
              <a:spcBef>
                <a:spcPts val="0"/>
              </a:spcBef>
              <a:spcAft>
                <a:spcPts val="800"/>
              </a:spcAft>
              <a:buClr>
                <a:schemeClr val="accent1"/>
              </a:buClr>
              <a:buNone/>
            </a:pPr>
            <a:endParaRPr lang="en-US" sz="1600" dirty="0">
              <a:solidFill>
                <a:schemeClr val="accent1"/>
              </a:solidFill>
              <a:cs typeface="Times New Roman" panose="02020603050405020304" pitchFamily="18" charset="0"/>
            </a:endParaRPr>
          </a:p>
        </p:txBody>
      </p:sp>
      <p:pic>
        <p:nvPicPr>
          <p:cNvPr id="10" name="Picture 9">
            <a:extLst>
              <a:ext uri="{FF2B5EF4-FFF2-40B4-BE49-F238E27FC236}">
                <a16:creationId xmlns:a16="http://schemas.microsoft.com/office/drawing/2014/main" id="{F535B89C-100C-CFA3-2FBD-0EE311C92D6C}"/>
              </a:ext>
            </a:extLst>
          </p:cNvPr>
          <p:cNvPicPr>
            <a:picLocks noChangeAspect="1"/>
          </p:cNvPicPr>
          <p:nvPr/>
        </p:nvPicPr>
        <p:blipFill>
          <a:blip r:embed="rId3"/>
          <a:stretch>
            <a:fillRect/>
          </a:stretch>
        </p:blipFill>
        <p:spPr>
          <a:xfrm>
            <a:off x="11012258" y="85631"/>
            <a:ext cx="1086435" cy="531503"/>
          </a:xfrm>
          <a:prstGeom prst="rect">
            <a:avLst/>
          </a:prstGeom>
        </p:spPr>
      </p:pic>
    </p:spTree>
    <p:extLst>
      <p:ext uri="{BB962C8B-B14F-4D97-AF65-F5344CB8AC3E}">
        <p14:creationId xmlns:p14="http://schemas.microsoft.com/office/powerpoint/2010/main" val="246152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93;p1">
            <a:extLst>
              <a:ext uri="{FF2B5EF4-FFF2-40B4-BE49-F238E27FC236}">
                <a16:creationId xmlns:a16="http://schemas.microsoft.com/office/drawing/2014/main" id="{599CC904-6312-8D79-8AC3-439B42A9D176}"/>
              </a:ext>
            </a:extLst>
          </p:cNvPr>
          <p:cNvSpPr txBox="1">
            <a:spLocks noGrp="1"/>
          </p:cNvSpPr>
          <p:nvPr>
            <p:ph type="title"/>
          </p:nvPr>
        </p:nvSpPr>
        <p:spPr>
          <a:xfrm>
            <a:off x="422869" y="133516"/>
            <a:ext cx="11346262" cy="531502"/>
          </a:xfrm>
          <a:prstGeom prst="rect">
            <a:avLst/>
          </a:prstGeom>
          <a:noFill/>
          <a:ln>
            <a:noFill/>
          </a:ln>
        </p:spPr>
        <p:txBody>
          <a:bodyPr spcFirstLastPara="1" wrap="square" lIns="91425" tIns="45700" rIns="91425" bIns="45700" anchor="ctr" anchorCtr="0">
            <a:noAutofit/>
          </a:bodyPr>
          <a:lstStyle/>
          <a:p>
            <a:pPr marL="0" lvl="0" indent="0" algn="ctr" rtl="0">
              <a:lnSpc>
                <a:spcPct val="103125"/>
              </a:lnSpc>
              <a:spcBef>
                <a:spcPts val="0"/>
              </a:spcBef>
              <a:spcAft>
                <a:spcPts val="0"/>
              </a:spcAft>
              <a:buNone/>
            </a:pPr>
            <a:r>
              <a:rPr lang="en-US" sz="2800" dirty="0">
                <a:solidFill>
                  <a:schemeClr val="accent1"/>
                </a:solidFill>
                <a:latin typeface="Calibri" panose="020F0502020204030204" pitchFamily="34" charset="0"/>
                <a:ea typeface="Calibri" panose="020F0502020204030204" pitchFamily="34" charset="0"/>
                <a:cs typeface="Calibri" panose="020F0502020204030204" pitchFamily="34" charset="0"/>
                <a:sym typeface="Helvetica Neue Light"/>
              </a:rPr>
              <a:t>Biggest Challenge Is Obtaining Accurate &amp; Complete Claims Data!</a:t>
            </a:r>
            <a:endParaRPr sz="2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A35C80A-F119-1827-B24E-C722941521BA}"/>
              </a:ext>
            </a:extLst>
          </p:cNvPr>
          <p:cNvPicPr>
            <a:picLocks noChangeAspect="1"/>
          </p:cNvPicPr>
          <p:nvPr/>
        </p:nvPicPr>
        <p:blipFill>
          <a:blip r:embed="rId2"/>
          <a:stretch>
            <a:fillRect/>
          </a:stretch>
        </p:blipFill>
        <p:spPr>
          <a:xfrm>
            <a:off x="297098" y="933691"/>
            <a:ext cx="5533926" cy="2575468"/>
          </a:xfrm>
          <a:prstGeom prst="rect">
            <a:avLst/>
          </a:prstGeom>
        </p:spPr>
      </p:pic>
      <p:sp>
        <p:nvSpPr>
          <p:cNvPr id="10" name="Google Shape;93;p1">
            <a:extLst>
              <a:ext uri="{FF2B5EF4-FFF2-40B4-BE49-F238E27FC236}">
                <a16:creationId xmlns:a16="http://schemas.microsoft.com/office/drawing/2014/main" id="{5E64E445-D62C-083B-E95E-9567F989C773}"/>
              </a:ext>
            </a:extLst>
          </p:cNvPr>
          <p:cNvSpPr txBox="1">
            <a:spLocks/>
          </p:cNvSpPr>
          <p:nvPr/>
        </p:nvSpPr>
        <p:spPr>
          <a:xfrm>
            <a:off x="7104794" y="573807"/>
            <a:ext cx="2761989" cy="800174"/>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ctr" defTabSz="914400" rtl="0" eaLnBrk="1" fontAlgn="auto" latinLnBrk="0" hangingPunct="1">
              <a:lnSpc>
                <a:spcPct val="103125"/>
              </a:lnSpc>
              <a:spcBef>
                <a:spcPts val="0"/>
              </a:spcBef>
              <a:spcAft>
                <a:spcPts val="0"/>
              </a:spcAft>
              <a:buClrTx/>
              <a:buSzTx/>
              <a:buFontTx/>
              <a:buNone/>
              <a:tabLst/>
              <a:defRPr/>
            </a:pPr>
            <a:r>
              <a:rPr kumimoji="0" lang="en-US" sz="1600" b="0" i="0" u="none" strike="noStrike" kern="1200" cap="none" spc="-10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Light"/>
              </a:rPr>
              <a:t>“Data Ransom” Note </a:t>
            </a:r>
          </a:p>
          <a:p>
            <a:pPr marL="0" marR="0" lvl="0" indent="0" algn="ctr" defTabSz="914400" rtl="0" eaLnBrk="1" fontAlgn="auto" latinLnBrk="0" hangingPunct="1">
              <a:lnSpc>
                <a:spcPct val="103125"/>
              </a:lnSpc>
              <a:spcBef>
                <a:spcPts val="0"/>
              </a:spcBef>
              <a:spcAft>
                <a:spcPts val="0"/>
              </a:spcAft>
              <a:buClrTx/>
              <a:buSzTx/>
              <a:buFontTx/>
              <a:buNone/>
              <a:tabLst/>
              <a:defRPr/>
            </a:pPr>
            <a:r>
              <a:rPr kumimoji="0" lang="en-US" sz="1600" b="0" i="0" u="none" strike="noStrike" kern="1200" cap="none" spc="-10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Light"/>
              </a:rPr>
              <a:t>(received by </a:t>
            </a:r>
            <a:r>
              <a:rPr kumimoji="0" lang="en-US" sz="1600" b="1" i="1" u="none" strike="noStrike" kern="1200" cap="none" spc="-10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Light"/>
              </a:rPr>
              <a:t>finHealth</a:t>
            </a:r>
            <a:r>
              <a:rPr kumimoji="0" lang="en-US" sz="1600" b="0" i="0" u="none" strike="noStrike" kern="1200" cap="none" spc="-10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Light"/>
              </a:rPr>
              <a:t> 3/23/23)</a:t>
            </a:r>
            <a:endParaRPr kumimoji="0" lang="en-US" sz="1600" b="0" i="0" u="none" strike="noStrike" kern="1200" cap="none" spc="-10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14F40CE-1D2F-3FA7-E64E-1B2D7482A75A}"/>
              </a:ext>
            </a:extLst>
          </p:cNvPr>
          <p:cNvPicPr>
            <a:picLocks noChangeAspect="1"/>
          </p:cNvPicPr>
          <p:nvPr/>
        </p:nvPicPr>
        <p:blipFill>
          <a:blip r:embed="rId3"/>
          <a:stretch>
            <a:fillRect/>
          </a:stretch>
        </p:blipFill>
        <p:spPr>
          <a:xfrm>
            <a:off x="5202448" y="1282770"/>
            <a:ext cx="6566683" cy="5441714"/>
          </a:xfrm>
          <a:prstGeom prst="rect">
            <a:avLst/>
          </a:prstGeom>
        </p:spPr>
      </p:pic>
      <p:pic>
        <p:nvPicPr>
          <p:cNvPr id="4" name="Picture 3">
            <a:extLst>
              <a:ext uri="{FF2B5EF4-FFF2-40B4-BE49-F238E27FC236}">
                <a16:creationId xmlns:a16="http://schemas.microsoft.com/office/drawing/2014/main" id="{939302D8-D8CF-600E-A833-0F82D784ED17}"/>
              </a:ext>
            </a:extLst>
          </p:cNvPr>
          <p:cNvPicPr>
            <a:picLocks noChangeAspect="1"/>
          </p:cNvPicPr>
          <p:nvPr/>
        </p:nvPicPr>
        <p:blipFill>
          <a:blip r:embed="rId4"/>
          <a:stretch>
            <a:fillRect/>
          </a:stretch>
        </p:blipFill>
        <p:spPr>
          <a:xfrm>
            <a:off x="11012258" y="85631"/>
            <a:ext cx="1086435" cy="531503"/>
          </a:xfrm>
          <a:prstGeom prst="rect">
            <a:avLst/>
          </a:prstGeom>
        </p:spPr>
      </p:pic>
    </p:spTree>
    <p:extLst>
      <p:ext uri="{BB962C8B-B14F-4D97-AF65-F5344CB8AC3E}">
        <p14:creationId xmlns:p14="http://schemas.microsoft.com/office/powerpoint/2010/main" val="34261810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16263</TotalTime>
  <Words>1419</Words>
  <Application>Microsoft Office PowerPoint</Application>
  <PresentationFormat>Widescreen</PresentationFormat>
  <Paragraphs>153</Paragraphs>
  <Slides>14</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Arial</vt:lpstr>
      <vt:lpstr>Bodoni MT</vt:lpstr>
      <vt:lpstr>Calibri</vt:lpstr>
      <vt:lpstr>Calibri Light</vt:lpstr>
      <vt:lpstr>Segoe UI Light</vt:lpstr>
      <vt:lpstr>Segoe UI Semibold</vt:lpstr>
      <vt:lpstr>Segoe UI Semilight</vt:lpstr>
      <vt:lpstr>Times New Roman</vt:lpstr>
      <vt:lpstr>Wingdings</vt:lpstr>
      <vt:lpstr>Office Theme</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Fiduciary Standard</vt:lpstr>
      <vt:lpstr>finHealth:  Top 10 “Troubling Claims” Across Our Clients</vt:lpstr>
      <vt:lpstr>Biggest Challenge Is Obtaining Accurate &amp; Complete Claims Data!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Madam Admin</dc:creator>
  <cp:lastModifiedBy>Karlene Lucas</cp:lastModifiedBy>
  <cp:revision>315</cp:revision>
  <cp:lastPrinted>2019-05-24T17:00:40Z</cp:lastPrinted>
  <dcterms:created xsi:type="dcterms:W3CDTF">2019-05-23T19:39:26Z</dcterms:created>
  <dcterms:modified xsi:type="dcterms:W3CDTF">2023-04-18T20:00:38Z</dcterms:modified>
</cp:coreProperties>
</file>