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7" r:id="rId2"/>
    <p:sldId id="310" r:id="rId3"/>
    <p:sldId id="4296" r:id="rId4"/>
    <p:sldId id="1660" r:id="rId5"/>
    <p:sldId id="4298" r:id="rId6"/>
    <p:sldId id="4307" r:id="rId7"/>
    <p:sldId id="1658" r:id="rId8"/>
    <p:sldId id="1657" r:id="rId9"/>
    <p:sldId id="1577" r:id="rId10"/>
    <p:sldId id="256" r:id="rId11"/>
    <p:sldId id="42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358"/>
    <a:srgbClr val="EEB500"/>
    <a:srgbClr val="929292"/>
    <a:srgbClr val="39C5C5"/>
    <a:srgbClr val="FFE2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3878" autoAdjust="0"/>
  </p:normalViewPr>
  <p:slideViewPr>
    <p:cSldViewPr snapToGrid="0">
      <p:cViewPr varScale="1">
        <p:scale>
          <a:sx n="91" d="100"/>
          <a:sy n="91" d="100"/>
        </p:scale>
        <p:origin x="408"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20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99746-CBF1-9442-9EF4-EF634F0E6273}" type="datetimeFigureOut">
              <a:rPr lang="en-US" smtClean="0"/>
              <a:t>12/14/2021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A651B3-D7E1-9043-98B8-2418552B2F2A}" type="slidenum">
              <a:rPr lang="en-US" smtClean="0"/>
              <a:t>‹#›</a:t>
            </a:fld>
            <a:endParaRPr lang="en-US"/>
          </a:p>
        </p:txBody>
      </p:sp>
    </p:spTree>
    <p:extLst>
      <p:ext uri="{BB962C8B-B14F-4D97-AF65-F5344CB8AC3E}">
        <p14:creationId xmlns:p14="http://schemas.microsoft.com/office/powerpoint/2010/main" val="61901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be60764fd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fbe60764fd_0_1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wall, indoor, sky&#10;&#10;Description automatically generated">
            <a:extLst>
              <a:ext uri="{FF2B5EF4-FFF2-40B4-BE49-F238E27FC236}">
                <a16:creationId xmlns:a16="http://schemas.microsoft.com/office/drawing/2014/main" id="{78762A8C-DCE2-48D6-B045-05A91680BABB}"/>
              </a:ext>
            </a:extLst>
          </p:cNvPr>
          <p:cNvPicPr>
            <a:picLocks noChangeAspect="1"/>
          </p:cNvPicPr>
          <p:nvPr userDrawn="1"/>
        </p:nvPicPr>
        <p:blipFill>
          <a:blip r:embed="rId2"/>
          <a:stretch>
            <a:fillRect/>
          </a:stretch>
        </p:blipFill>
        <p:spPr>
          <a:xfrm>
            <a:off x="0" y="522288"/>
            <a:ext cx="12192000" cy="6464401"/>
          </a:xfrm>
          <a:prstGeom prst="rect">
            <a:avLst/>
          </a:prstGeom>
        </p:spPr>
      </p:pic>
      <p:sp>
        <p:nvSpPr>
          <p:cNvPr id="3" name="Subtitle 2">
            <a:extLst>
              <a:ext uri="{FF2B5EF4-FFF2-40B4-BE49-F238E27FC236}">
                <a16:creationId xmlns:a16="http://schemas.microsoft.com/office/drawing/2014/main" id="{CCA25F27-FD93-4A9E-9971-BC2B6024F7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C84AFD19-C182-43D2-AFA5-3E0F5D44972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4" name="Date Placeholder 3">
            <a:extLst>
              <a:ext uri="{FF2B5EF4-FFF2-40B4-BE49-F238E27FC236}">
                <a16:creationId xmlns:a16="http://schemas.microsoft.com/office/drawing/2014/main" id="{D5ED9086-7AE1-49F5-8ACF-E9AE00CE8E00}"/>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5" name="Footer Placeholder 4">
            <a:extLst>
              <a:ext uri="{FF2B5EF4-FFF2-40B4-BE49-F238E27FC236}">
                <a16:creationId xmlns:a16="http://schemas.microsoft.com/office/drawing/2014/main" id="{4F793F00-108F-4B08-A357-7BF485148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7FEEB-6724-4900-B9FB-FD40F4260F20}"/>
              </a:ext>
            </a:extLst>
          </p:cNvPr>
          <p:cNvSpPr>
            <a:spLocks noGrp="1"/>
          </p:cNvSpPr>
          <p:nvPr>
            <p:ph type="sldNum" sz="quarter" idx="12"/>
          </p:nvPr>
        </p:nvSpPr>
        <p:spPr/>
        <p:txBody>
          <a:bodyPr/>
          <a:lstStyle/>
          <a:p>
            <a:fld id="{AE7C30F1-DCEE-4CC3-88AA-77782C496D16}" type="slidenum">
              <a:rPr lang="en-US" smtClean="0"/>
              <a:t>‹#›</a:t>
            </a:fld>
            <a:endParaRPr lang="en-US"/>
          </a:p>
        </p:txBody>
      </p:sp>
      <p:sp>
        <p:nvSpPr>
          <p:cNvPr id="8" name="bk object 16">
            <a:extLst>
              <a:ext uri="{FF2B5EF4-FFF2-40B4-BE49-F238E27FC236}">
                <a16:creationId xmlns:a16="http://schemas.microsoft.com/office/drawing/2014/main" id="{BF7B31D7-CDDE-4B20-B793-4096F7798BA3}"/>
              </a:ext>
            </a:extLst>
          </p:cNvPr>
          <p:cNvSpPr/>
          <p:nvPr userDrawn="1"/>
        </p:nvSpPr>
        <p:spPr>
          <a:xfrm>
            <a:off x="889000" y="5689600"/>
            <a:ext cx="3314700" cy="774700"/>
          </a:xfrm>
          <a:prstGeom prst="rect">
            <a:avLst/>
          </a:prstGeom>
          <a:blipFill>
            <a:blip r:embed="rId3">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39105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BA80-8838-4DB5-8792-A4A2F76B7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50A513-295A-4B21-9783-0907223CD1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B7711-6437-4237-85AF-BFCD99795144}"/>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5" name="Footer Placeholder 4">
            <a:extLst>
              <a:ext uri="{FF2B5EF4-FFF2-40B4-BE49-F238E27FC236}">
                <a16:creationId xmlns:a16="http://schemas.microsoft.com/office/drawing/2014/main" id="{A768AF25-B9A1-4F31-8C39-24A542C981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44330-65B8-48F3-902C-9ADD2393A0EC}"/>
              </a:ext>
            </a:extLst>
          </p:cNvPr>
          <p:cNvSpPr>
            <a:spLocks noGrp="1"/>
          </p:cNvSpPr>
          <p:nvPr>
            <p:ph type="sldNum" sz="quarter" idx="12"/>
          </p:nvPr>
        </p:nvSpPr>
        <p:spPr/>
        <p:txBody>
          <a:bodyPr/>
          <a:lstStyle/>
          <a:p>
            <a:fld id="{AE7C30F1-DCEE-4CC3-88AA-77782C496D16}" type="slidenum">
              <a:rPr lang="en-US" smtClean="0"/>
              <a:t>‹#›</a:t>
            </a:fld>
            <a:endParaRPr lang="en-US"/>
          </a:p>
        </p:txBody>
      </p:sp>
    </p:spTree>
    <p:extLst>
      <p:ext uri="{BB962C8B-B14F-4D97-AF65-F5344CB8AC3E}">
        <p14:creationId xmlns:p14="http://schemas.microsoft.com/office/powerpoint/2010/main" val="396828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93472D-B83F-48F3-BCA2-9468A58F75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0D360E-BAE8-4176-83EF-D85DA4A8F3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15C83D-8A79-4DE1-BB1B-9A307E6C33D0}"/>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5" name="Footer Placeholder 4">
            <a:extLst>
              <a:ext uri="{FF2B5EF4-FFF2-40B4-BE49-F238E27FC236}">
                <a16:creationId xmlns:a16="http://schemas.microsoft.com/office/drawing/2014/main" id="{17E98222-812C-40BA-AF87-8DD7BC6F4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B91D6-F55C-4C64-A6B7-7866B05884D5}"/>
              </a:ext>
            </a:extLst>
          </p:cNvPr>
          <p:cNvSpPr>
            <a:spLocks noGrp="1"/>
          </p:cNvSpPr>
          <p:nvPr>
            <p:ph type="sldNum" sz="quarter" idx="12"/>
          </p:nvPr>
        </p:nvSpPr>
        <p:spPr/>
        <p:txBody>
          <a:bodyPr/>
          <a:lstStyle/>
          <a:p>
            <a:fld id="{AE7C30F1-DCEE-4CC3-88AA-77782C496D16}" type="slidenum">
              <a:rPr lang="en-US" smtClean="0"/>
              <a:t>‹#›</a:t>
            </a:fld>
            <a:endParaRPr lang="en-US"/>
          </a:p>
        </p:txBody>
      </p:sp>
    </p:spTree>
    <p:extLst>
      <p:ext uri="{BB962C8B-B14F-4D97-AF65-F5344CB8AC3E}">
        <p14:creationId xmlns:p14="http://schemas.microsoft.com/office/powerpoint/2010/main" val="3751989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83775" y="2165008"/>
            <a:ext cx="10515600" cy="4052296"/>
          </a:xfrm>
        </p:spPr>
        <p:txBody>
          <a:bodyPr/>
          <a:lstStyle>
            <a:lvl1pPr marL="0" marR="0" indent="0" algn="l" defTabSz="914400" rtl="0" eaLnBrk="1" fontAlgn="auto" latinLnBrk="0" hangingPunct="1">
              <a:lnSpc>
                <a:spcPct val="90000"/>
              </a:lnSpc>
              <a:spcBef>
                <a:spcPts val="1000"/>
              </a:spcBef>
              <a:spcAft>
                <a:spcPts val="0"/>
              </a:spcAft>
              <a:buClr>
                <a:schemeClr val="accent1"/>
              </a:buClr>
              <a:buSzTx/>
              <a:buFontTx/>
              <a:buNone/>
              <a:tabLst/>
              <a:defRPr sz="2000" b="0" i="0" u="none" spc="0" baseline="0">
                <a:solidFill>
                  <a:schemeClr val="tx1"/>
                </a:solidFill>
                <a:uFill>
                  <a:solidFill>
                    <a:schemeClr val="accent4"/>
                  </a:solidFill>
                </a:uFill>
                <a:latin typeface="Calibri Light" charset="0"/>
                <a:ea typeface="Calibri Light" charset="0"/>
                <a:cs typeface="Calibri Light" charset="0"/>
              </a:defRPr>
            </a:lvl1pPr>
            <a:lvl2pPr>
              <a:buSzPct val="100000"/>
              <a:buFont typeface="Wingdings" pitchFamily="2" charset="2"/>
              <a:buChar char="§"/>
              <a:defRPr sz="2000">
                <a:solidFill>
                  <a:schemeClr val="tx1"/>
                </a:solidFill>
                <a:latin typeface="+mj-lt"/>
              </a:defRPr>
            </a:lvl2pPr>
            <a:lvl3pPr>
              <a:defRPr sz="2000">
                <a:latin typeface="+mj-lt"/>
              </a:defRPr>
            </a:lvl3pPr>
            <a:lvl4pPr marL="1149350" marR="0"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sz="2000">
                <a:latin typeface="+mj-lt"/>
              </a:defRPr>
            </a:lvl4pPr>
            <a:lvl5pPr>
              <a:defRPr sz="2000">
                <a:latin typeface="+mj-lt"/>
              </a:defRPr>
            </a:lvl5pPr>
          </a:lstStyle>
          <a:p>
            <a:pPr marL="0" marR="0" lvl="0" indent="0" algn="l" defTabSz="914400" rtl="0" eaLnBrk="1" fontAlgn="auto" latinLnBrk="0" hangingPunct="1">
              <a:lnSpc>
                <a:spcPct val="90000"/>
              </a:lnSpc>
              <a:spcBef>
                <a:spcPts val="1000"/>
              </a:spcBef>
              <a:spcAft>
                <a:spcPts val="0"/>
              </a:spcAft>
              <a:buClr>
                <a:schemeClr val="accent1"/>
              </a:buClr>
              <a:buSzTx/>
              <a:buFontTx/>
              <a:buNone/>
              <a:tabLst/>
              <a:defRPr/>
            </a:pPr>
            <a:r>
              <a:rPr lang="en-US" sz="2000" dirty="0">
                <a:latin typeface="Calibri Light" charset="0"/>
                <a:ea typeface="Calibri Light" charset="0"/>
                <a:cs typeface="Calibri Light" charset="0"/>
              </a:rPr>
              <a:t>We will consistently act in the collective best interest on purchasers and coalition members while being candid, transparent and, at times, disruptive in our efforts to improve health and healthcare across America</a:t>
            </a:r>
            <a:endParaRPr lang="en-US" dirty="0"/>
          </a:p>
          <a:p>
            <a:pPr lvl="1"/>
            <a:r>
              <a:rPr lang="en-US" dirty="0"/>
              <a:t>First level–Normal case, Calibri Light, 20 pt.</a:t>
            </a:r>
          </a:p>
          <a:p>
            <a:pPr lvl="1">
              <a:buSzPct val="100000"/>
              <a:buFont typeface="Wingdings" pitchFamily="2" charset="2"/>
              <a:buChar char="§"/>
            </a:pPr>
            <a:r>
              <a:rPr lang="en-US" dirty="0">
                <a:latin typeface="Calibri Light" charset="0"/>
                <a:ea typeface="Calibri Light" charset="0"/>
                <a:cs typeface="Calibri Light" charset="0"/>
              </a:rPr>
              <a:t>Approximately across the U.S., serving nearly every major metropolitan area and multiple primarily rural states</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Driving innovation, health and value for organizations and communities across the country</a:t>
            </a:r>
          </a:p>
          <a:p>
            <a:pPr marL="1149350" marR="0" lvl="3" indent="-231775" algn="l" defTabSz="914400" rtl="0" eaLnBrk="1" fontAlgn="auto" latinLnBrk="0" hangingPunct="1">
              <a:lnSpc>
                <a:spcPct val="90000"/>
              </a:lnSpc>
              <a:spcBef>
                <a:spcPts val="500"/>
              </a:spcBef>
              <a:spcAft>
                <a:spcPts val="0"/>
              </a:spcAft>
              <a:buClr>
                <a:schemeClr val="accent1"/>
              </a:buClr>
              <a:buSzTx/>
              <a:buFont typeface="Wingdings" charset="2"/>
              <a:buChar char="§"/>
              <a:tabLst/>
              <a:defRPr/>
            </a:pPr>
            <a:r>
              <a:rPr lang="en-US" sz="2000" dirty="0">
                <a:latin typeface="Calibri Light" charset="0"/>
                <a:ea typeface="Calibri Light" charset="0"/>
                <a:cs typeface="Calibri Light" charset="0"/>
              </a:rPr>
              <a:t>To be a recognized force in leading constructive and collaborative change that enables higher value in the healthcare marketplace</a:t>
            </a:r>
          </a:p>
        </p:txBody>
      </p:sp>
      <p:sp>
        <p:nvSpPr>
          <p:cNvPr id="21" name="Content Placeholder 20"/>
          <p:cNvSpPr>
            <a:spLocks noGrp="1"/>
          </p:cNvSpPr>
          <p:nvPr>
            <p:ph sz="quarter" idx="12" hasCustomPrompt="1"/>
          </p:nvPr>
        </p:nvSpPr>
        <p:spPr>
          <a:xfrm>
            <a:off x="783167" y="1720851"/>
            <a:ext cx="10515600" cy="4445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accent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accent1"/>
                </a:solidFill>
                <a:latin typeface="Calibri" charset="0"/>
                <a:ea typeface="Calibri" charset="0"/>
                <a:cs typeface="Calibri" charset="0"/>
              </a:rPr>
              <a:t>HEADER ONE–ALL CAPS, CALIBRI REG, 18 pt.</a:t>
            </a:r>
          </a:p>
        </p:txBody>
      </p:sp>
      <p:sp>
        <p:nvSpPr>
          <p:cNvPr id="14" name="Content Placeholder 13"/>
          <p:cNvSpPr>
            <a:spLocks noGrp="1"/>
          </p:cNvSpPr>
          <p:nvPr>
            <p:ph sz="quarter" idx="13" hasCustomPrompt="1"/>
          </p:nvPr>
        </p:nvSpPr>
        <p:spPr>
          <a:xfrm>
            <a:off x="783167" y="844550"/>
            <a:ext cx="10515600" cy="776288"/>
          </a:xfrm>
        </p:spPr>
        <p:txBody>
          <a:bodyPr>
            <a:normAutofit/>
          </a:bodyPr>
          <a:lstStyle>
            <a:lvl1pPr marL="0" indent="0">
              <a:buFontTx/>
              <a:buNone/>
              <a:defRPr sz="3200" b="0" baseline="0">
                <a:solidFill>
                  <a:schemeClr val="bg2"/>
                </a:solidFill>
              </a:defRPr>
            </a:lvl1pPr>
          </a:lstStyle>
          <a:p>
            <a:pPr lvl="0"/>
            <a:r>
              <a:rPr lang="en-US" dirty="0"/>
              <a:t>Page One Header — Calibri 32</a:t>
            </a:r>
          </a:p>
        </p:txBody>
      </p:sp>
      <p:sp>
        <p:nvSpPr>
          <p:cNvPr id="8" name="Rectangle 7">
            <a:extLst>
              <a:ext uri="{FF2B5EF4-FFF2-40B4-BE49-F238E27FC236}">
                <a16:creationId xmlns:a16="http://schemas.microsoft.com/office/drawing/2014/main" id="{CF149B8D-B0E4-1D49-9076-0C008DF6DA46}"/>
              </a:ext>
            </a:extLst>
          </p:cNvPr>
          <p:cNvSpPr/>
          <p:nvPr/>
        </p:nvSpPr>
        <p:spPr>
          <a:xfrm>
            <a:off x="0" y="0"/>
            <a:ext cx="12192000" cy="396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0C7386C6-C382-6C43-9B6F-A9C01445056A}"/>
              </a:ext>
            </a:extLst>
          </p:cNvPr>
          <p:cNvSpPr/>
          <p:nvPr/>
        </p:nvSpPr>
        <p:spPr>
          <a:xfrm>
            <a:off x="-3" y="396241"/>
            <a:ext cx="12192000" cy="923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5916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3882-E293-4C65-9204-5423EA42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14C6EC-9B7F-413B-83CA-DE8A4D2ADF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C7017-099B-44C0-9F4E-C786D0F3B079}"/>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5" name="Footer Placeholder 4">
            <a:extLst>
              <a:ext uri="{FF2B5EF4-FFF2-40B4-BE49-F238E27FC236}">
                <a16:creationId xmlns:a16="http://schemas.microsoft.com/office/drawing/2014/main" id="{3A3C917B-4FAE-46EC-B6C7-37B5739A8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A484F-3928-4B5C-9E2C-4E5CD890A4E4}"/>
              </a:ext>
            </a:extLst>
          </p:cNvPr>
          <p:cNvSpPr>
            <a:spLocks noGrp="1"/>
          </p:cNvSpPr>
          <p:nvPr>
            <p:ph type="sldNum" sz="quarter" idx="12"/>
          </p:nvPr>
        </p:nvSpPr>
        <p:spPr/>
        <p:txBody>
          <a:bodyPr/>
          <a:lstStyle/>
          <a:p>
            <a:fld id="{AE7C30F1-DCEE-4CC3-88AA-77782C496D16}" type="slidenum">
              <a:rPr lang="en-US" smtClean="0"/>
              <a:t>‹#›</a:t>
            </a:fld>
            <a:endParaRPr lang="en-US"/>
          </a:p>
        </p:txBody>
      </p:sp>
      <p:sp>
        <p:nvSpPr>
          <p:cNvPr id="7" name="bk object 16">
            <a:extLst>
              <a:ext uri="{FF2B5EF4-FFF2-40B4-BE49-F238E27FC236}">
                <a16:creationId xmlns:a16="http://schemas.microsoft.com/office/drawing/2014/main" id="{503E9FC7-DD0E-4D18-BA81-6FA764C47C56}"/>
              </a:ext>
            </a:extLst>
          </p:cNvPr>
          <p:cNvSpPr/>
          <p:nvPr userDrawn="1"/>
        </p:nvSpPr>
        <p:spPr>
          <a:xfrm>
            <a:off x="889000" y="5689600"/>
            <a:ext cx="3314700" cy="774700"/>
          </a:xfrm>
          <a:prstGeom prst="rect">
            <a:avLst/>
          </a:prstGeom>
          <a:blipFill>
            <a:blip r:embed="rId2">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238482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A848-E7EE-4748-9E1D-180592920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58B820-6259-4B94-9050-43E61F4331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801BC7-AE0D-4D78-9F01-519F46BD3667}"/>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5" name="Footer Placeholder 4">
            <a:extLst>
              <a:ext uri="{FF2B5EF4-FFF2-40B4-BE49-F238E27FC236}">
                <a16:creationId xmlns:a16="http://schemas.microsoft.com/office/drawing/2014/main" id="{7D5A4DA2-D4CF-4D99-A3A8-2B3F05F92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4792B-7990-437D-AA1B-591AA24345F8}"/>
              </a:ext>
            </a:extLst>
          </p:cNvPr>
          <p:cNvSpPr>
            <a:spLocks noGrp="1"/>
          </p:cNvSpPr>
          <p:nvPr>
            <p:ph type="sldNum" sz="quarter" idx="12"/>
          </p:nvPr>
        </p:nvSpPr>
        <p:spPr/>
        <p:txBody>
          <a:bodyPr/>
          <a:lstStyle/>
          <a:p>
            <a:fld id="{AE7C30F1-DCEE-4CC3-88AA-77782C496D16}" type="slidenum">
              <a:rPr lang="en-US" smtClean="0"/>
              <a:t>‹#›</a:t>
            </a:fld>
            <a:endParaRPr lang="en-US"/>
          </a:p>
        </p:txBody>
      </p:sp>
    </p:spTree>
    <p:extLst>
      <p:ext uri="{BB962C8B-B14F-4D97-AF65-F5344CB8AC3E}">
        <p14:creationId xmlns:p14="http://schemas.microsoft.com/office/powerpoint/2010/main" val="170961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627B-8BAE-426D-B94E-B2BBD5EFCC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B746E4-6AED-460B-AECC-B342195579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12895E-8F04-4983-9E15-A971DBFF06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D7F8AC-EF12-43CF-9451-5A84E5FB12F9}"/>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6" name="Footer Placeholder 5">
            <a:extLst>
              <a:ext uri="{FF2B5EF4-FFF2-40B4-BE49-F238E27FC236}">
                <a16:creationId xmlns:a16="http://schemas.microsoft.com/office/drawing/2014/main" id="{FB64809D-5E32-4B51-B4DC-02936773F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7DAAE8-5152-4977-A763-01AAF9F6AF7A}"/>
              </a:ext>
            </a:extLst>
          </p:cNvPr>
          <p:cNvSpPr>
            <a:spLocks noGrp="1"/>
          </p:cNvSpPr>
          <p:nvPr>
            <p:ph type="sldNum" sz="quarter" idx="12"/>
          </p:nvPr>
        </p:nvSpPr>
        <p:spPr/>
        <p:txBody>
          <a:bodyPr/>
          <a:lstStyle/>
          <a:p>
            <a:fld id="{AE7C30F1-DCEE-4CC3-88AA-77782C496D16}" type="slidenum">
              <a:rPr lang="en-US" smtClean="0"/>
              <a:t>‹#›</a:t>
            </a:fld>
            <a:endParaRPr lang="en-US"/>
          </a:p>
        </p:txBody>
      </p:sp>
      <p:sp>
        <p:nvSpPr>
          <p:cNvPr id="8" name="bk object 16">
            <a:extLst>
              <a:ext uri="{FF2B5EF4-FFF2-40B4-BE49-F238E27FC236}">
                <a16:creationId xmlns:a16="http://schemas.microsoft.com/office/drawing/2014/main" id="{352DC6FA-A849-4483-9301-CE65AE5D8B61}"/>
              </a:ext>
            </a:extLst>
          </p:cNvPr>
          <p:cNvSpPr/>
          <p:nvPr userDrawn="1"/>
        </p:nvSpPr>
        <p:spPr>
          <a:xfrm>
            <a:off x="889000" y="5689600"/>
            <a:ext cx="3314700" cy="7747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27586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7B50-462D-483D-83ED-EABC0C6D35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EF1D44-FC47-43B4-B288-16900C41DA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0841E4-4AE4-4CA2-9226-705A77A28A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863B90-EE04-4B14-B126-6F71B9AC18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68F36D7-63C9-4BA8-B300-0DFBEDF28A3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0587E8-32D0-4892-A0B3-B68E416903D8}"/>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8" name="Footer Placeholder 7">
            <a:extLst>
              <a:ext uri="{FF2B5EF4-FFF2-40B4-BE49-F238E27FC236}">
                <a16:creationId xmlns:a16="http://schemas.microsoft.com/office/drawing/2014/main" id="{3AE644AE-B78A-45D0-A69B-6DDE28867A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A3275-0201-4507-98AE-8A036E272644}"/>
              </a:ext>
            </a:extLst>
          </p:cNvPr>
          <p:cNvSpPr>
            <a:spLocks noGrp="1"/>
          </p:cNvSpPr>
          <p:nvPr>
            <p:ph type="sldNum" sz="quarter" idx="12"/>
          </p:nvPr>
        </p:nvSpPr>
        <p:spPr/>
        <p:txBody>
          <a:bodyPr/>
          <a:lstStyle/>
          <a:p>
            <a:fld id="{AE7C30F1-DCEE-4CC3-88AA-77782C496D16}" type="slidenum">
              <a:rPr lang="en-US" smtClean="0"/>
              <a:t>‹#›</a:t>
            </a:fld>
            <a:endParaRPr lang="en-US"/>
          </a:p>
        </p:txBody>
      </p:sp>
    </p:spTree>
    <p:extLst>
      <p:ext uri="{BB962C8B-B14F-4D97-AF65-F5344CB8AC3E}">
        <p14:creationId xmlns:p14="http://schemas.microsoft.com/office/powerpoint/2010/main" val="117068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3B9A-0B47-4FA9-B61B-B86D9BBF26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7B4654-A270-4821-AACE-3CDC078B835E}"/>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4" name="Footer Placeholder 3">
            <a:extLst>
              <a:ext uri="{FF2B5EF4-FFF2-40B4-BE49-F238E27FC236}">
                <a16:creationId xmlns:a16="http://schemas.microsoft.com/office/drawing/2014/main" id="{517A74E7-C4D9-4240-8CFD-87DDF79322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4F1A19-32B4-4CFD-A40A-E245DA8AE583}"/>
              </a:ext>
            </a:extLst>
          </p:cNvPr>
          <p:cNvSpPr>
            <a:spLocks noGrp="1"/>
          </p:cNvSpPr>
          <p:nvPr>
            <p:ph type="sldNum" sz="quarter" idx="12"/>
          </p:nvPr>
        </p:nvSpPr>
        <p:spPr/>
        <p:txBody>
          <a:bodyPr/>
          <a:lstStyle/>
          <a:p>
            <a:fld id="{AE7C30F1-DCEE-4CC3-88AA-77782C496D16}" type="slidenum">
              <a:rPr lang="en-US" smtClean="0"/>
              <a:t>‹#›</a:t>
            </a:fld>
            <a:endParaRPr lang="en-US"/>
          </a:p>
        </p:txBody>
      </p:sp>
    </p:spTree>
    <p:extLst>
      <p:ext uri="{BB962C8B-B14F-4D97-AF65-F5344CB8AC3E}">
        <p14:creationId xmlns:p14="http://schemas.microsoft.com/office/powerpoint/2010/main" val="187763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FF650A-4CF1-4FFB-815E-0EBB89743546}"/>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3" name="Footer Placeholder 2">
            <a:extLst>
              <a:ext uri="{FF2B5EF4-FFF2-40B4-BE49-F238E27FC236}">
                <a16:creationId xmlns:a16="http://schemas.microsoft.com/office/drawing/2014/main" id="{6310B389-6AC9-40CF-BDE0-50B2385FD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363A96-D823-4404-A132-705EB93E8A5E}"/>
              </a:ext>
            </a:extLst>
          </p:cNvPr>
          <p:cNvSpPr>
            <a:spLocks noGrp="1"/>
          </p:cNvSpPr>
          <p:nvPr>
            <p:ph type="sldNum" sz="quarter" idx="12"/>
          </p:nvPr>
        </p:nvSpPr>
        <p:spPr/>
        <p:txBody>
          <a:bodyPr/>
          <a:lstStyle/>
          <a:p>
            <a:fld id="{AE7C30F1-DCEE-4CC3-88AA-77782C496D16}" type="slidenum">
              <a:rPr lang="en-US" smtClean="0"/>
              <a:t>‹#›</a:t>
            </a:fld>
            <a:endParaRPr lang="en-US"/>
          </a:p>
        </p:txBody>
      </p:sp>
    </p:spTree>
    <p:extLst>
      <p:ext uri="{BB962C8B-B14F-4D97-AF65-F5344CB8AC3E}">
        <p14:creationId xmlns:p14="http://schemas.microsoft.com/office/powerpoint/2010/main" val="3724617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6D58-D0D3-453C-9667-1F002FF4D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72765-0872-434F-81CB-DC4F262CEF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9A8C8-B993-4D8A-9645-B3F0E4CC0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380E13-C9D4-4117-8BAE-735288FB6999}"/>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6" name="Footer Placeholder 5">
            <a:extLst>
              <a:ext uri="{FF2B5EF4-FFF2-40B4-BE49-F238E27FC236}">
                <a16:creationId xmlns:a16="http://schemas.microsoft.com/office/drawing/2014/main" id="{5AD41F59-DFD3-42AE-A658-C05664062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2BD319-B6EA-46A3-923F-CB08DB2EB072}"/>
              </a:ext>
            </a:extLst>
          </p:cNvPr>
          <p:cNvSpPr>
            <a:spLocks noGrp="1"/>
          </p:cNvSpPr>
          <p:nvPr>
            <p:ph type="sldNum" sz="quarter" idx="12"/>
          </p:nvPr>
        </p:nvSpPr>
        <p:spPr/>
        <p:txBody>
          <a:bodyPr/>
          <a:lstStyle/>
          <a:p>
            <a:fld id="{AE7C30F1-DCEE-4CC3-88AA-77782C496D16}" type="slidenum">
              <a:rPr lang="en-US" smtClean="0"/>
              <a:t>‹#›</a:t>
            </a:fld>
            <a:endParaRPr lang="en-US"/>
          </a:p>
        </p:txBody>
      </p:sp>
    </p:spTree>
    <p:extLst>
      <p:ext uri="{BB962C8B-B14F-4D97-AF65-F5344CB8AC3E}">
        <p14:creationId xmlns:p14="http://schemas.microsoft.com/office/powerpoint/2010/main" val="854151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65981-0D28-4A7E-8407-99C003EA0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6F6A08-D19C-43C8-A58D-167947051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70B937-5789-40A1-B535-CA4F8410C0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DC2A7D-4755-49F4-A90B-D58B65D568AF}"/>
              </a:ext>
            </a:extLst>
          </p:cNvPr>
          <p:cNvSpPr>
            <a:spLocks noGrp="1"/>
          </p:cNvSpPr>
          <p:nvPr>
            <p:ph type="dt" sz="half" idx="10"/>
          </p:nvPr>
        </p:nvSpPr>
        <p:spPr/>
        <p:txBody>
          <a:bodyPr/>
          <a:lstStyle/>
          <a:p>
            <a:fld id="{E4F3EE33-0331-465B-A45F-1F3E9749E344}" type="datetimeFigureOut">
              <a:rPr lang="en-US" smtClean="0"/>
              <a:t>12/14/2021</a:t>
            </a:fld>
            <a:endParaRPr lang="en-US"/>
          </a:p>
        </p:txBody>
      </p:sp>
      <p:sp>
        <p:nvSpPr>
          <p:cNvPr id="6" name="Footer Placeholder 5">
            <a:extLst>
              <a:ext uri="{FF2B5EF4-FFF2-40B4-BE49-F238E27FC236}">
                <a16:creationId xmlns:a16="http://schemas.microsoft.com/office/drawing/2014/main" id="{CD012757-AD89-49A3-ACE4-A64C9412AF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F8B9F-E9BF-4162-8290-993F55BC7BF7}"/>
              </a:ext>
            </a:extLst>
          </p:cNvPr>
          <p:cNvSpPr>
            <a:spLocks noGrp="1"/>
          </p:cNvSpPr>
          <p:nvPr>
            <p:ph type="sldNum" sz="quarter" idx="12"/>
          </p:nvPr>
        </p:nvSpPr>
        <p:spPr/>
        <p:txBody>
          <a:bodyPr/>
          <a:lstStyle/>
          <a:p>
            <a:fld id="{AE7C30F1-DCEE-4CC3-88AA-77782C496D16}" type="slidenum">
              <a:rPr lang="en-US" smtClean="0"/>
              <a:t>‹#›</a:t>
            </a:fld>
            <a:endParaRPr lang="en-US"/>
          </a:p>
        </p:txBody>
      </p:sp>
    </p:spTree>
    <p:extLst>
      <p:ext uri="{BB962C8B-B14F-4D97-AF65-F5344CB8AC3E}">
        <p14:creationId xmlns:p14="http://schemas.microsoft.com/office/powerpoint/2010/main" val="121283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F5D98F-C64D-40CC-9660-63D9B69ED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4D6843-CCA0-4DA6-B2DE-5D822D219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09B9CF2-F97C-492A-AB32-E9555A7CB4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3EE33-0331-465B-A45F-1F3E9749E344}" type="datetimeFigureOut">
              <a:rPr lang="en-US" smtClean="0"/>
              <a:t>12/14/2021</a:t>
            </a:fld>
            <a:endParaRPr lang="en-US"/>
          </a:p>
        </p:txBody>
      </p:sp>
      <p:sp>
        <p:nvSpPr>
          <p:cNvPr id="5" name="Footer Placeholder 4">
            <a:extLst>
              <a:ext uri="{FF2B5EF4-FFF2-40B4-BE49-F238E27FC236}">
                <a16:creationId xmlns:a16="http://schemas.microsoft.com/office/drawing/2014/main" id="{D8153DCC-CD36-427B-B939-A21699BD87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E58A2D-1F5B-4DC1-B973-BB245251A2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C30F1-DCEE-4CC3-88AA-77782C496D16}" type="slidenum">
              <a:rPr lang="en-US" smtClean="0"/>
              <a:t>‹#›</a:t>
            </a:fld>
            <a:endParaRPr lang="en-US"/>
          </a:p>
        </p:txBody>
      </p:sp>
      <p:sp>
        <p:nvSpPr>
          <p:cNvPr id="7" name="bk object 17">
            <a:extLst>
              <a:ext uri="{FF2B5EF4-FFF2-40B4-BE49-F238E27FC236}">
                <a16:creationId xmlns:a16="http://schemas.microsoft.com/office/drawing/2014/main" id="{AE8AEDF7-2A60-4C82-A8CB-D8FD4AFDC54D}"/>
              </a:ext>
            </a:extLst>
          </p:cNvPr>
          <p:cNvSpPr/>
          <p:nvPr userDrawn="1"/>
        </p:nvSpPr>
        <p:spPr>
          <a:xfrm>
            <a:off x="0" y="0"/>
            <a:ext cx="12192000" cy="393700"/>
          </a:xfrm>
          <a:custGeom>
            <a:avLst/>
            <a:gdLst/>
            <a:ahLst/>
            <a:cxnLst/>
            <a:rect l="l" t="t" r="r" b="b"/>
            <a:pathLst>
              <a:path w="12192000" h="393700">
                <a:moveTo>
                  <a:pt x="0" y="0"/>
                </a:moveTo>
                <a:lnTo>
                  <a:pt x="12192000" y="0"/>
                </a:lnTo>
                <a:lnTo>
                  <a:pt x="12192000" y="393700"/>
                </a:lnTo>
                <a:lnTo>
                  <a:pt x="0" y="393700"/>
                </a:lnTo>
                <a:lnTo>
                  <a:pt x="0" y="0"/>
                </a:lnTo>
                <a:close/>
              </a:path>
            </a:pathLst>
          </a:custGeom>
          <a:solidFill>
            <a:srgbClr val="1F3358"/>
          </a:solidFill>
        </p:spPr>
        <p:txBody>
          <a:bodyPr wrap="square" lIns="0" tIns="0" rIns="0" bIns="0" rtlCol="0"/>
          <a:lstStyle/>
          <a:p>
            <a:endParaRPr/>
          </a:p>
        </p:txBody>
      </p:sp>
      <p:sp>
        <p:nvSpPr>
          <p:cNvPr id="8" name="bk object 18">
            <a:extLst>
              <a:ext uri="{FF2B5EF4-FFF2-40B4-BE49-F238E27FC236}">
                <a16:creationId xmlns:a16="http://schemas.microsoft.com/office/drawing/2014/main" id="{9940A21C-6837-42CC-B433-C0097B444A9B}"/>
              </a:ext>
            </a:extLst>
          </p:cNvPr>
          <p:cNvSpPr/>
          <p:nvPr userDrawn="1"/>
        </p:nvSpPr>
        <p:spPr>
          <a:xfrm>
            <a:off x="0" y="393700"/>
            <a:ext cx="12192000" cy="88900"/>
          </a:xfrm>
          <a:custGeom>
            <a:avLst/>
            <a:gdLst/>
            <a:ahLst/>
            <a:cxnLst/>
            <a:rect l="l" t="t" r="r" b="b"/>
            <a:pathLst>
              <a:path w="12192000" h="88900">
                <a:moveTo>
                  <a:pt x="0" y="0"/>
                </a:moveTo>
                <a:lnTo>
                  <a:pt x="12192000" y="0"/>
                </a:lnTo>
                <a:lnTo>
                  <a:pt x="12192000" y="88900"/>
                </a:lnTo>
                <a:lnTo>
                  <a:pt x="0" y="88900"/>
                </a:lnTo>
                <a:lnTo>
                  <a:pt x="0" y="0"/>
                </a:lnTo>
                <a:close/>
              </a:path>
            </a:pathLst>
          </a:custGeom>
          <a:solidFill>
            <a:schemeClr val="accent5"/>
          </a:solidFill>
        </p:spPr>
        <p:txBody>
          <a:bodyPr wrap="square" lIns="0" tIns="0" rIns="0" bIns="0" rtlCol="0"/>
          <a:lstStyle/>
          <a:p>
            <a:endParaRPr>
              <a:solidFill>
                <a:srgbClr val="0070C0"/>
              </a:solidFill>
            </a:endParaRPr>
          </a:p>
        </p:txBody>
      </p:sp>
    </p:spTree>
    <p:extLst>
      <p:ext uri="{BB962C8B-B14F-4D97-AF65-F5344CB8AC3E}">
        <p14:creationId xmlns:p14="http://schemas.microsoft.com/office/powerpoint/2010/main" val="419830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32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hyperlink" Target="https://www.medrxiv.org/content/10.1101/2021.08.24.21262415v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8302-581E-49F5-8F6A-A4026CF8162D}"/>
              </a:ext>
            </a:extLst>
          </p:cNvPr>
          <p:cNvSpPr>
            <a:spLocks noGrp="1"/>
          </p:cNvSpPr>
          <p:nvPr>
            <p:ph type="ctrTitle"/>
          </p:nvPr>
        </p:nvSpPr>
        <p:spPr>
          <a:xfrm>
            <a:off x="281354" y="1656862"/>
            <a:ext cx="11449537" cy="3376245"/>
          </a:xfrm>
          <a:solidFill>
            <a:srgbClr val="1F3358"/>
          </a:solidFill>
        </p:spPr>
        <p:txBody>
          <a:bodyPr>
            <a:normAutofit/>
          </a:bodyPr>
          <a:lstStyle/>
          <a:p>
            <a:pPr algn="r">
              <a:lnSpc>
                <a:spcPct val="100000"/>
              </a:lnSpc>
              <a:spcBef>
                <a:spcPts val="1200"/>
              </a:spcBef>
              <a:spcAft>
                <a:spcPts val="1200"/>
              </a:spcAft>
            </a:pPr>
            <a:r>
              <a:rPr lang="en-US" sz="4200" dirty="0">
                <a:solidFill>
                  <a:schemeClr val="bg1"/>
                </a:solidFill>
                <a:latin typeface="+mn-lt"/>
              </a:rPr>
              <a:t>Employer Town Hall</a:t>
            </a:r>
            <a:br>
              <a:rPr lang="en-US" sz="4400" dirty="0">
                <a:solidFill>
                  <a:schemeClr val="bg1"/>
                </a:solidFill>
                <a:latin typeface="+mn-lt"/>
              </a:rPr>
            </a:br>
            <a:r>
              <a:rPr lang="en-US" sz="3600" i="1" dirty="0">
                <a:solidFill>
                  <a:schemeClr val="bg1"/>
                </a:solidFill>
                <a:latin typeface="+mn-lt"/>
              </a:rPr>
              <a:t>COVID-19 Response Post Mandate</a:t>
            </a:r>
            <a:br>
              <a:rPr lang="en-US" sz="3600" i="1" dirty="0">
                <a:solidFill>
                  <a:schemeClr val="bg1"/>
                </a:solidFill>
              </a:rPr>
            </a:br>
            <a:r>
              <a:rPr lang="en-US" sz="1200" i="1" dirty="0">
                <a:solidFill>
                  <a:schemeClr val="bg1"/>
                </a:solidFill>
              </a:rPr>
              <a:t>   </a:t>
            </a:r>
            <a:br>
              <a:rPr lang="en-US" sz="3600" dirty="0">
                <a:solidFill>
                  <a:schemeClr val="bg1"/>
                </a:solidFill>
              </a:rPr>
            </a:br>
            <a:r>
              <a:rPr lang="en-US" sz="2800" dirty="0">
                <a:solidFill>
                  <a:schemeClr val="bg1"/>
                </a:solidFill>
              </a:rPr>
              <a:t>December 7, 2021</a:t>
            </a:r>
            <a:br>
              <a:rPr lang="en-US" sz="2800" dirty="0">
                <a:solidFill>
                  <a:schemeClr val="bg1"/>
                </a:solidFill>
              </a:rPr>
            </a:br>
            <a:r>
              <a:rPr lang="en-US" sz="2800" dirty="0">
                <a:solidFill>
                  <a:schemeClr val="bg1"/>
                </a:solidFill>
              </a:rPr>
              <a:t>4:00 PM ET </a:t>
            </a:r>
            <a:endParaRPr lang="en-US" sz="2800" i="1" dirty="0">
              <a:solidFill>
                <a:schemeClr val="bg1"/>
              </a:solidFill>
            </a:endParaRPr>
          </a:p>
        </p:txBody>
      </p:sp>
      <p:pic>
        <p:nvPicPr>
          <p:cNvPr id="1026" name="Picture 2" descr="Image result for coronavirus update">
            <a:extLst>
              <a:ext uri="{FF2B5EF4-FFF2-40B4-BE49-F238E27FC236}">
                <a16:creationId xmlns:a16="http://schemas.microsoft.com/office/drawing/2014/main" id="{2659DC9A-6758-4F2E-9D11-D42925B352F0}"/>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705397" y="2024805"/>
            <a:ext cx="4263215" cy="25543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7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C991A45A-11B2-44F1-820B-55FBEC90E791}"/>
              </a:ext>
            </a:extLst>
          </p:cNvPr>
          <p:cNvSpPr>
            <a:spLocks noGrp="1"/>
          </p:cNvSpPr>
          <p:nvPr>
            <p:ph type="subTitle" idx="1"/>
          </p:nvPr>
        </p:nvSpPr>
        <p:spPr>
          <a:xfrm>
            <a:off x="795924" y="1309348"/>
            <a:ext cx="10348325" cy="1655762"/>
          </a:xfrm>
        </p:spPr>
        <p:txBody>
          <a:bodyPr>
            <a:noAutofit/>
          </a:bodyPr>
          <a:lstStyle/>
          <a:p>
            <a:endParaRPr lang="en-US" sz="1800" b="1" dirty="0">
              <a:solidFill>
                <a:srgbClr val="1F3358"/>
              </a:solidFill>
            </a:endParaRPr>
          </a:p>
          <a:p>
            <a:pPr marL="342900" indent="-342900" algn="l">
              <a:buFont typeface="Arial" panose="020B0604020202020204" pitchFamily="34" charset="0"/>
              <a:buChar char="•"/>
            </a:pPr>
            <a:r>
              <a:rPr lang="en-US" sz="1800" dirty="0">
                <a:solidFill>
                  <a:srgbClr val="1F3358"/>
                </a:solidFill>
              </a:rPr>
              <a:t>Try and ensure everyone in the workplace is vaccinated and has a booster when eligible</a:t>
            </a:r>
          </a:p>
          <a:p>
            <a:pPr marL="342900" indent="-342900" algn="l">
              <a:buFont typeface="Arial" panose="020B0604020202020204" pitchFamily="34" charset="0"/>
              <a:buChar char="•"/>
            </a:pPr>
            <a:r>
              <a:rPr lang="en-US" sz="1800" dirty="0">
                <a:solidFill>
                  <a:srgbClr val="1F3358"/>
                </a:solidFill>
              </a:rPr>
              <a:t>Based on community risk:</a:t>
            </a:r>
          </a:p>
          <a:p>
            <a:pPr marL="800100" lvl="1" indent="-342900" algn="l">
              <a:buFont typeface="Arial" panose="020B0604020202020204" pitchFamily="34" charset="0"/>
              <a:buChar char="•"/>
            </a:pPr>
            <a:r>
              <a:rPr lang="en-US" sz="1600" dirty="0">
                <a:solidFill>
                  <a:srgbClr val="1F3358"/>
                </a:solidFill>
              </a:rPr>
              <a:t>Require </a:t>
            </a:r>
            <a:r>
              <a:rPr lang="en-US" sz="1600" b="1" dirty="0">
                <a:solidFill>
                  <a:srgbClr val="1F3358"/>
                </a:solidFill>
              </a:rPr>
              <a:t>mask</a:t>
            </a:r>
            <a:r>
              <a:rPr lang="en-US" sz="1600" dirty="0">
                <a:solidFill>
                  <a:srgbClr val="1F3358"/>
                </a:solidFill>
              </a:rPr>
              <a:t> wearing for all or at least high-risk activities</a:t>
            </a:r>
          </a:p>
          <a:p>
            <a:pPr marL="800100" lvl="1" indent="-342900" algn="l">
              <a:buFont typeface="Arial" panose="020B0604020202020204" pitchFamily="34" charset="0"/>
              <a:buChar char="•"/>
            </a:pPr>
            <a:r>
              <a:rPr lang="en-US" sz="1600" dirty="0">
                <a:solidFill>
                  <a:srgbClr val="1F3358"/>
                </a:solidFill>
              </a:rPr>
              <a:t>Implement an effective </a:t>
            </a:r>
            <a:r>
              <a:rPr lang="en-US" sz="1600" b="1" dirty="0">
                <a:solidFill>
                  <a:srgbClr val="1F3358"/>
                </a:solidFill>
              </a:rPr>
              <a:t>testing</a:t>
            </a:r>
            <a:r>
              <a:rPr lang="en-US" sz="1600" dirty="0">
                <a:solidFill>
                  <a:srgbClr val="1F3358"/>
                </a:solidFill>
              </a:rPr>
              <a:t> program</a:t>
            </a:r>
          </a:p>
          <a:p>
            <a:pPr marL="800100" lvl="1" indent="-342900" algn="l">
              <a:buFont typeface="Arial" panose="020B0604020202020204" pitchFamily="34" charset="0"/>
              <a:buChar char="•"/>
            </a:pPr>
            <a:r>
              <a:rPr lang="en-US" sz="1600" b="1" dirty="0">
                <a:solidFill>
                  <a:srgbClr val="1F3358"/>
                </a:solidFill>
              </a:rPr>
              <a:t>Minimize</a:t>
            </a:r>
            <a:r>
              <a:rPr lang="en-US" sz="1600" dirty="0">
                <a:solidFill>
                  <a:srgbClr val="1F3358"/>
                </a:solidFill>
              </a:rPr>
              <a:t> number of people in the workplace</a:t>
            </a:r>
          </a:p>
          <a:p>
            <a:pPr marL="800100" lvl="1" indent="-342900" algn="l">
              <a:buFont typeface="Arial" panose="020B0604020202020204" pitchFamily="34" charset="0"/>
              <a:buChar char="•"/>
            </a:pPr>
            <a:r>
              <a:rPr lang="en-US" sz="1600" b="1" dirty="0">
                <a:solidFill>
                  <a:srgbClr val="1F3358"/>
                </a:solidFill>
              </a:rPr>
              <a:t>Physical</a:t>
            </a:r>
            <a:r>
              <a:rPr lang="en-US" sz="1600" dirty="0">
                <a:solidFill>
                  <a:srgbClr val="1F3358"/>
                </a:solidFill>
              </a:rPr>
              <a:t> </a:t>
            </a:r>
            <a:r>
              <a:rPr lang="en-US" sz="1600" b="1" dirty="0">
                <a:solidFill>
                  <a:srgbClr val="1F3358"/>
                </a:solidFill>
              </a:rPr>
              <a:t>distancing</a:t>
            </a:r>
          </a:p>
          <a:p>
            <a:pPr marL="342900" indent="-342900" algn="l">
              <a:buFont typeface="Arial" panose="020B0604020202020204" pitchFamily="34" charset="0"/>
              <a:buChar char="•"/>
            </a:pPr>
            <a:r>
              <a:rPr lang="en-US" sz="1800" dirty="0">
                <a:solidFill>
                  <a:srgbClr val="1F3358"/>
                </a:solidFill>
              </a:rPr>
              <a:t>Optimize ventilation</a:t>
            </a:r>
          </a:p>
          <a:p>
            <a:pPr marL="342900" indent="-342900" algn="l">
              <a:buFont typeface="Arial" panose="020B0604020202020204" pitchFamily="34" charset="0"/>
              <a:buChar char="•"/>
            </a:pPr>
            <a:r>
              <a:rPr lang="en-US" sz="1800" dirty="0">
                <a:solidFill>
                  <a:srgbClr val="1F3358"/>
                </a:solidFill>
              </a:rPr>
              <a:t>Educate employees – COVID, Vaccines, Medicines, how to stay safe, testing positive, symptoms, etc…</a:t>
            </a:r>
          </a:p>
          <a:p>
            <a:pPr marL="342900" indent="-342900" algn="l">
              <a:buFont typeface="Arial" panose="020B0604020202020204" pitchFamily="34" charset="0"/>
              <a:buChar char="•"/>
            </a:pPr>
            <a:r>
              <a:rPr lang="en-US" sz="1800" dirty="0">
                <a:solidFill>
                  <a:srgbClr val="1F3358"/>
                </a:solidFill>
              </a:rPr>
              <a:t>Communicate, Communicate, Communicate!</a:t>
            </a:r>
          </a:p>
          <a:p>
            <a:pPr marL="342900" indent="-342900" algn="l">
              <a:buFont typeface="Arial" panose="020B0604020202020204" pitchFamily="34" charset="0"/>
              <a:buChar char="•"/>
            </a:pPr>
            <a:r>
              <a:rPr lang="en-US" sz="1800" dirty="0">
                <a:solidFill>
                  <a:srgbClr val="1F3358"/>
                </a:solidFill>
              </a:rPr>
              <a:t>Watch the science and adapt as needed</a:t>
            </a:r>
          </a:p>
        </p:txBody>
      </p:sp>
      <p:sp>
        <p:nvSpPr>
          <p:cNvPr id="4" name="TextBox 3">
            <a:extLst>
              <a:ext uri="{FF2B5EF4-FFF2-40B4-BE49-F238E27FC236}">
                <a16:creationId xmlns:a16="http://schemas.microsoft.com/office/drawing/2014/main" id="{82C55073-F0E6-41B3-8164-6D3AFF30E9D2}"/>
              </a:ext>
            </a:extLst>
          </p:cNvPr>
          <p:cNvSpPr txBox="1"/>
          <p:nvPr/>
        </p:nvSpPr>
        <p:spPr>
          <a:xfrm>
            <a:off x="6234113" y="5018507"/>
            <a:ext cx="4829175" cy="646331"/>
          </a:xfrm>
          <a:prstGeom prst="rect">
            <a:avLst/>
          </a:prstGeom>
          <a:noFill/>
        </p:spPr>
        <p:txBody>
          <a:bodyPr wrap="square">
            <a:spAutoFit/>
          </a:bodyPr>
          <a:lstStyle/>
          <a:p>
            <a:pPr algn="l"/>
            <a:r>
              <a:rPr lang="en-US" b="1" i="0" dirty="0">
                <a:solidFill>
                  <a:srgbClr val="214293"/>
                </a:solidFill>
                <a:effectLst/>
              </a:rPr>
              <a:t>“By Failing to prepare, you are preparing to fail.”</a:t>
            </a:r>
          </a:p>
          <a:p>
            <a:pPr algn="r"/>
            <a:r>
              <a:rPr lang="en-US" b="1" i="0" dirty="0">
                <a:solidFill>
                  <a:srgbClr val="214293"/>
                </a:solidFill>
                <a:effectLst/>
              </a:rPr>
              <a:t> – Benjamin Franklin</a:t>
            </a:r>
          </a:p>
        </p:txBody>
      </p:sp>
      <p:sp>
        <p:nvSpPr>
          <p:cNvPr id="2" name="Title 1">
            <a:extLst>
              <a:ext uri="{FF2B5EF4-FFF2-40B4-BE49-F238E27FC236}">
                <a16:creationId xmlns:a16="http://schemas.microsoft.com/office/drawing/2014/main" id="{332B33F3-919E-2542-926D-D358EA011611}"/>
              </a:ext>
            </a:extLst>
          </p:cNvPr>
          <p:cNvSpPr>
            <a:spLocks noGrp="1"/>
          </p:cNvSpPr>
          <p:nvPr/>
        </p:nvSpPr>
        <p:spPr>
          <a:xfrm>
            <a:off x="902191" y="507303"/>
            <a:ext cx="7149123" cy="84806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200" kern="1200">
                <a:solidFill>
                  <a:srgbClr val="002060"/>
                </a:solidFill>
                <a:latin typeface="+mj-lt"/>
                <a:ea typeface="+mj-ea"/>
                <a:cs typeface="+mj-cs"/>
              </a:defRPr>
            </a:lvl1pPr>
          </a:lstStyle>
          <a:p>
            <a:r>
              <a:rPr lang="en-US" b="1" dirty="0">
                <a:solidFill>
                  <a:srgbClr val="1F3358"/>
                </a:solidFill>
                <a:latin typeface="+mn-lt"/>
              </a:rPr>
              <a:t>Summary – How to Keep Workplaces Safe</a:t>
            </a:r>
            <a:endParaRPr lang="en-US" b="1" dirty="0">
              <a:solidFill>
                <a:srgbClr val="1F3358"/>
              </a:solidFill>
              <a:highlight>
                <a:srgbClr val="FFFF00"/>
              </a:highlight>
              <a:latin typeface="+mn-lt"/>
            </a:endParaRPr>
          </a:p>
        </p:txBody>
      </p:sp>
    </p:spTree>
    <p:extLst>
      <p:ext uri="{BB962C8B-B14F-4D97-AF65-F5344CB8AC3E}">
        <p14:creationId xmlns:p14="http://schemas.microsoft.com/office/powerpoint/2010/main" val="254141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B05C984-56E4-654E-B064-49D088F224D7}"/>
              </a:ext>
            </a:extLst>
          </p:cNvPr>
          <p:cNvSpPr>
            <a:spLocks noGrp="1"/>
          </p:cNvSpPr>
          <p:nvPr>
            <p:ph sz="quarter" idx="13"/>
          </p:nvPr>
        </p:nvSpPr>
        <p:spPr>
          <a:xfrm>
            <a:off x="400051" y="657432"/>
            <a:ext cx="10233382" cy="776288"/>
          </a:xfrm>
        </p:spPr>
        <p:txBody>
          <a:bodyPr>
            <a:normAutofit/>
          </a:bodyPr>
          <a:lstStyle/>
          <a:p>
            <a:r>
              <a:rPr lang="en-US" sz="2800" b="1" dirty="0">
                <a:solidFill>
                  <a:srgbClr val="1F3358"/>
                </a:solidFill>
                <a:cs typeface="Calibri"/>
              </a:rPr>
              <a:t>Upcoming Webinars</a:t>
            </a:r>
            <a:endParaRPr lang="en-US" sz="2800" dirty="0">
              <a:highlight>
                <a:srgbClr val="FFFF00"/>
              </a:highlight>
            </a:endParaRPr>
          </a:p>
        </p:txBody>
      </p:sp>
      <p:sp>
        <p:nvSpPr>
          <p:cNvPr id="9" name="TextBox 8">
            <a:extLst>
              <a:ext uri="{FF2B5EF4-FFF2-40B4-BE49-F238E27FC236}">
                <a16:creationId xmlns:a16="http://schemas.microsoft.com/office/drawing/2014/main" id="{8E8A17CD-6D04-4747-9E52-438DC5C582E8}"/>
              </a:ext>
            </a:extLst>
          </p:cNvPr>
          <p:cNvSpPr txBox="1"/>
          <p:nvPr/>
        </p:nvSpPr>
        <p:spPr>
          <a:xfrm>
            <a:off x="469294" y="1561725"/>
            <a:ext cx="10526952"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ED7D31"/>
              </a:buClr>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December </a:t>
            </a:r>
          </a:p>
          <a:p>
            <a:pPr marL="0" marR="0" lvl="0" indent="0" algn="l" defTabSz="457200" rtl="0" eaLnBrk="1" fontAlgn="auto" latinLnBrk="0" hangingPunct="1">
              <a:lnSpc>
                <a:spcPct val="100000"/>
              </a:lnSpc>
              <a:spcBef>
                <a:spcPts val="0"/>
              </a:spcBef>
              <a:spcAft>
                <a:spcPts val="0"/>
              </a:spcAft>
              <a:buClr>
                <a:srgbClr val="ED7D31"/>
              </a:buClr>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lvl="0" indent="-285750" defTabSz="457200">
              <a:buClr>
                <a:srgbClr val="ED7D31"/>
              </a:buClr>
              <a:buFont typeface="Wingdings" pitchFamily="2" charset="2"/>
              <a:buChar char="§"/>
              <a:defRPr/>
            </a:pPr>
            <a:r>
              <a:rPr lang="en-US" b="1" dirty="0"/>
              <a:t>Rethinking how Employers Support the Obesity Patient Journey</a:t>
            </a:r>
          </a:p>
          <a:p>
            <a:pPr lvl="1" defTabSz="457200">
              <a:buClr>
                <a:srgbClr val="ED7D31"/>
              </a:buClr>
              <a:defRPr/>
            </a:pPr>
            <a:r>
              <a:rPr lang="en-US" dirty="0">
                <a:solidFill>
                  <a:prstClr val="black"/>
                </a:solidFill>
                <a:latin typeface="Calibri" panose="020F0502020204030204"/>
              </a:rPr>
              <a:t>        December 9, 2021, 3-4 pm</a:t>
            </a:r>
          </a:p>
          <a:p>
            <a:pPr lvl="1" defTabSz="457200">
              <a:buClr>
                <a:srgbClr val="ED7D31"/>
              </a:buClr>
              <a:defRPr/>
            </a:pPr>
            <a:endParaRPr lang="en-US" dirty="0">
              <a:solidFill>
                <a:prstClr val="black"/>
              </a:solidFill>
              <a:latin typeface="Calibri" panose="020F0502020204030204"/>
            </a:endParaRPr>
          </a:p>
          <a:p>
            <a:pPr marL="285750" indent="-285750" defTabSz="457200">
              <a:buClr>
                <a:srgbClr val="ED7D31"/>
              </a:buClr>
              <a:buFont typeface="Wingdings" panose="05000000000000000000" pitchFamily="2" charset="2"/>
              <a:buChar char="§"/>
              <a:defRPr/>
            </a:pPr>
            <a:r>
              <a:rPr lang="en-US" b="1" dirty="0">
                <a:solidFill>
                  <a:srgbClr val="333333"/>
                </a:solidFill>
                <a:effectLst/>
                <a:ea typeface="Times New Roman" panose="02020603050405020304" pitchFamily="18" charset="0"/>
              </a:rPr>
              <a:t>December 14: Compliance Alert: 4 Things Employers Must do by January 1 -- Your New CAA Transparency Fiduciary Responsibilities Explained </a:t>
            </a:r>
          </a:p>
          <a:p>
            <a:pPr defTabSz="457200">
              <a:buClr>
                <a:srgbClr val="ED7D31"/>
              </a:buClr>
              <a:defRPr/>
            </a:pPr>
            <a:r>
              <a:rPr lang="en-US" b="1" dirty="0">
                <a:solidFill>
                  <a:srgbClr val="333333"/>
                </a:solidFill>
              </a:rPr>
              <a:t>	       </a:t>
            </a:r>
            <a:r>
              <a:rPr lang="en-US" dirty="0">
                <a:solidFill>
                  <a:srgbClr val="333333"/>
                </a:solidFill>
              </a:rPr>
              <a:t>December 14, 2021, 11-12 pm</a:t>
            </a:r>
            <a:endParaRPr lang="en-US" dirty="0">
              <a:solidFill>
                <a:prstClr val="black"/>
              </a:solidFill>
            </a:endParaRPr>
          </a:p>
          <a:p>
            <a:pPr defTabSz="457200">
              <a:buClr>
                <a:srgbClr val="ED7D31"/>
              </a:buClr>
              <a:defRPr/>
            </a:pPr>
            <a:endParaRPr lang="en-US"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object 101">
            <a:extLst>
              <a:ext uri="{FF2B5EF4-FFF2-40B4-BE49-F238E27FC236}">
                <a16:creationId xmlns:a16="http://schemas.microsoft.com/office/drawing/2014/main" id="{8F96EDEC-8E20-0D4F-A34A-1BC439B9738D}"/>
              </a:ext>
            </a:extLst>
          </p:cNvPr>
          <p:cNvSpPr txBox="1"/>
          <p:nvPr/>
        </p:nvSpPr>
        <p:spPr>
          <a:xfrm>
            <a:off x="589986" y="4496093"/>
            <a:ext cx="2761163" cy="246221"/>
          </a:xfrm>
          <a:prstGeom prst="rect">
            <a:avLst/>
          </a:prstGeom>
        </p:spPr>
        <p:txBody>
          <a:bodyPr vert="horz" wrap="square" lIns="0" tIns="0" rIns="0" bIns="0" rtlCol="0">
            <a:spAutoFit/>
          </a:bodyPr>
          <a:lstStyle/>
          <a:p>
            <a:pPr marL="12700" marR="0" lvl="0" indent="0" algn="l" defTabSz="457200"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a:ln>
                  <a:noFill/>
                </a:ln>
                <a:solidFill>
                  <a:prstClr val="black"/>
                </a:solidFill>
                <a:effectLst/>
                <a:uLnTx/>
                <a:uFillTx/>
                <a:latin typeface="Calibri"/>
                <a:ea typeface="+mn-ea"/>
                <a:cs typeface="Calibri"/>
              </a:rPr>
              <a:t>All times </a:t>
            </a:r>
            <a:r>
              <a:rPr kumimoji="0" sz="1600" b="1" i="0" u="none" strike="noStrike" kern="1200" cap="none" spc="-5" normalizeH="0" baseline="0" noProof="0" dirty="0">
                <a:ln>
                  <a:noFill/>
                </a:ln>
                <a:solidFill>
                  <a:prstClr val="black"/>
                </a:solidFill>
                <a:effectLst/>
                <a:uLnTx/>
                <a:uFillTx/>
                <a:latin typeface="Calibri"/>
                <a:ea typeface="+mn-ea"/>
                <a:cs typeface="Calibri"/>
              </a:rPr>
              <a:t>are</a:t>
            </a:r>
            <a:r>
              <a:rPr kumimoji="0" sz="1600" b="1" i="0" u="none" strike="noStrike" kern="1200" cap="none" spc="-125" normalizeH="0" baseline="0" noProof="0" dirty="0">
                <a:ln>
                  <a:noFill/>
                </a:ln>
                <a:solidFill>
                  <a:prstClr val="black"/>
                </a:solidFill>
                <a:effectLst/>
                <a:uLnTx/>
                <a:uFillTx/>
                <a:latin typeface="Calibri"/>
                <a:ea typeface="+mn-ea"/>
                <a:cs typeface="Calibri"/>
              </a:rPr>
              <a:t> </a:t>
            </a:r>
            <a:r>
              <a:rPr kumimoji="0" lang="en-US" sz="1600" b="1" i="0" u="none" strike="noStrike" kern="1200" cap="none" spc="-10" normalizeH="0" baseline="0" noProof="0" dirty="0">
                <a:ln>
                  <a:noFill/>
                </a:ln>
                <a:solidFill>
                  <a:prstClr val="black"/>
                </a:solidFill>
                <a:effectLst/>
                <a:uLnTx/>
                <a:uFillTx/>
                <a:latin typeface="Calibri"/>
                <a:ea typeface="+mn-ea"/>
                <a:cs typeface="Calibri"/>
              </a:rPr>
              <a:t>Eastern Time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0" name="bk object 16">
            <a:extLst>
              <a:ext uri="{FF2B5EF4-FFF2-40B4-BE49-F238E27FC236}">
                <a16:creationId xmlns:a16="http://schemas.microsoft.com/office/drawing/2014/main" id="{5218DF1D-7438-4230-823C-0CB109D89C1B}"/>
              </a:ext>
            </a:extLst>
          </p:cNvPr>
          <p:cNvSpPr/>
          <p:nvPr/>
        </p:nvSpPr>
        <p:spPr>
          <a:xfrm>
            <a:off x="469294" y="5650616"/>
            <a:ext cx="3314700" cy="774700"/>
          </a:xfrm>
          <a:prstGeom prst="rect">
            <a:avLst/>
          </a:prstGeom>
          <a:blipFill>
            <a:blip r:embed="rId2">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36167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1486-CE14-BC47-B355-645FA0D1C583}"/>
              </a:ext>
            </a:extLst>
          </p:cNvPr>
          <p:cNvSpPr>
            <a:spLocks noGrp="1"/>
          </p:cNvSpPr>
          <p:nvPr>
            <p:ph type="title"/>
          </p:nvPr>
        </p:nvSpPr>
        <p:spPr/>
        <p:txBody>
          <a:bodyPr/>
          <a:lstStyle/>
          <a:p>
            <a:r>
              <a:rPr lang="en-US" dirty="0">
                <a:solidFill>
                  <a:srgbClr val="1F3358"/>
                </a:solidFill>
                <a:latin typeface="+mn-lt"/>
              </a:rPr>
              <a:t>Moderator &amp; Participating Panel</a:t>
            </a:r>
          </a:p>
        </p:txBody>
      </p:sp>
      <p:sp>
        <p:nvSpPr>
          <p:cNvPr id="3" name="Content Placeholder 2">
            <a:extLst>
              <a:ext uri="{FF2B5EF4-FFF2-40B4-BE49-F238E27FC236}">
                <a16:creationId xmlns:a16="http://schemas.microsoft.com/office/drawing/2014/main" id="{1BFE5FA6-8129-AE4F-83A2-3E99BF1A1890}"/>
              </a:ext>
            </a:extLst>
          </p:cNvPr>
          <p:cNvSpPr>
            <a:spLocks noGrp="1"/>
          </p:cNvSpPr>
          <p:nvPr>
            <p:ph idx="1"/>
          </p:nvPr>
        </p:nvSpPr>
        <p:spPr>
          <a:xfrm>
            <a:off x="8331994" y="1117927"/>
            <a:ext cx="3676650" cy="5234271"/>
          </a:xfrm>
          <a:solidFill>
            <a:schemeClr val="accent5">
              <a:lumMod val="20000"/>
              <a:lumOff val="80000"/>
            </a:schemeClr>
          </a:solidFill>
        </p:spPr>
        <p:txBody>
          <a:bodyPr>
            <a:noAutofit/>
          </a:bodyPr>
          <a:lstStyle/>
          <a:p>
            <a:pPr marL="0" indent="0" algn="ctr">
              <a:lnSpc>
                <a:spcPct val="120000"/>
              </a:lnSpc>
              <a:spcBef>
                <a:spcPts val="600"/>
              </a:spcBef>
              <a:buNone/>
            </a:pPr>
            <a:r>
              <a:rPr lang="en-US" sz="2600" b="1" dirty="0"/>
              <a:t>Today’s Panel</a:t>
            </a:r>
          </a:p>
          <a:p>
            <a:pPr lvl="0"/>
            <a:r>
              <a:rPr lang="en-US" sz="1800" dirty="0"/>
              <a:t>Ray Fabius, MD, Co-founder, </a:t>
            </a:r>
            <a:r>
              <a:rPr lang="en-US" sz="1800" dirty="0" err="1"/>
              <a:t>HealthNEXT</a:t>
            </a:r>
            <a:endParaRPr lang="en-US" sz="1800" dirty="0"/>
          </a:p>
          <a:p>
            <a:pPr lvl="0"/>
            <a:r>
              <a:rPr lang="en-US" sz="1800" dirty="0"/>
              <a:t>Jenny Goins, President &amp; CEO, </a:t>
            </a:r>
            <a:r>
              <a:rPr lang="en-US" sz="1800" dirty="0" err="1"/>
              <a:t>Kentuckiana</a:t>
            </a:r>
            <a:r>
              <a:rPr lang="en-US" sz="1800" dirty="0"/>
              <a:t> Health Collaborative</a:t>
            </a:r>
          </a:p>
          <a:p>
            <a:pPr lvl="0"/>
            <a:r>
              <a:rPr lang="en-US" sz="1800" dirty="0"/>
              <a:t>Andrew Kobylinski, CEO, Primary Health</a:t>
            </a:r>
          </a:p>
          <a:p>
            <a:pPr lvl="0"/>
            <a:r>
              <a:rPr lang="en-US" sz="1800" dirty="0"/>
              <a:t>Wayne Rawlins, MD, VP and Chief Medical Officer, </a:t>
            </a:r>
            <a:r>
              <a:rPr lang="en-US" sz="1800" dirty="0" err="1"/>
              <a:t>WellSpark</a:t>
            </a:r>
            <a:endParaRPr lang="en-US" sz="1800" dirty="0"/>
          </a:p>
          <a:p>
            <a:r>
              <a:rPr lang="en-US" sz="1800" dirty="0"/>
              <a:t>Ashley Reynolds, Chief Experience Officer, </a:t>
            </a:r>
            <a:r>
              <a:rPr lang="en-US" sz="1800" dirty="0" err="1"/>
              <a:t>BioIQ</a:t>
            </a:r>
            <a:endParaRPr lang="en-US" sz="1800" dirty="0"/>
          </a:p>
          <a:p>
            <a:pPr lvl="0"/>
            <a:r>
              <a:rPr lang="en-US" sz="1800" dirty="0"/>
              <a:t>Cristie Travis, CEO, Memphis Business Group on Health</a:t>
            </a:r>
          </a:p>
          <a:p>
            <a:pPr lvl="0"/>
            <a:r>
              <a:rPr lang="en-US" sz="1800" dirty="0"/>
              <a:t>Noah Wayne, PhD, Vice President, Clinical Programs, </a:t>
            </a:r>
            <a:r>
              <a:rPr lang="en-US" sz="1800" dirty="0" err="1"/>
              <a:t>NexJHealth</a:t>
            </a:r>
            <a:endParaRPr lang="en-US" sz="1800" dirty="0"/>
          </a:p>
        </p:txBody>
      </p:sp>
      <p:sp>
        <p:nvSpPr>
          <p:cNvPr id="4" name="Oval 3">
            <a:extLst>
              <a:ext uri="{FF2B5EF4-FFF2-40B4-BE49-F238E27FC236}">
                <a16:creationId xmlns:a16="http://schemas.microsoft.com/office/drawing/2014/main" id="{DE93BF55-CD31-4BE0-838B-917B2C72F57A}"/>
              </a:ext>
            </a:extLst>
          </p:cNvPr>
          <p:cNvSpPr/>
          <p:nvPr/>
        </p:nvSpPr>
        <p:spPr>
          <a:xfrm>
            <a:off x="838200" y="1644968"/>
            <a:ext cx="2743200" cy="2743200"/>
          </a:xfrm>
          <a:prstGeom prst="ellipse">
            <a:avLst/>
          </a:prstGeom>
          <a:blipFill dpi="0" rotWithShape="1">
            <a:blip r:embed="rId2">
              <a:extLst>
                <a:ext uri="{28A0092B-C50C-407E-A947-70E740481C1C}">
                  <a14:useLocalDpi xmlns:a14="http://schemas.microsoft.com/office/drawing/2010/main" val="0"/>
                </a:ext>
              </a:extLst>
            </a:blip>
            <a:srcRect/>
            <a:stretch>
              <a:fillRect t="-2706" b="-29552"/>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CEBC1DF-D722-4F6E-A090-8B551E76D1FC}"/>
              </a:ext>
            </a:extLst>
          </p:cNvPr>
          <p:cNvSpPr txBox="1"/>
          <p:nvPr/>
        </p:nvSpPr>
        <p:spPr>
          <a:xfrm>
            <a:off x="504825" y="4525328"/>
            <a:ext cx="3676650" cy="923330"/>
          </a:xfrm>
          <a:prstGeom prst="rect">
            <a:avLst/>
          </a:prstGeom>
          <a:noFill/>
        </p:spPr>
        <p:txBody>
          <a:bodyPr wrap="square" rtlCol="0">
            <a:spAutoFit/>
          </a:bodyPr>
          <a:lstStyle/>
          <a:p>
            <a:pPr algn="ctr"/>
            <a:r>
              <a:rPr lang="en-US" dirty="0"/>
              <a:t>Michael Thompson </a:t>
            </a:r>
          </a:p>
          <a:p>
            <a:pPr algn="ctr"/>
            <a:r>
              <a:rPr lang="en-US" dirty="0"/>
              <a:t>President &amp; CEO </a:t>
            </a:r>
          </a:p>
          <a:p>
            <a:pPr algn="ctr"/>
            <a:r>
              <a:rPr lang="en-US" dirty="0"/>
              <a:t>National Alliance</a:t>
            </a:r>
          </a:p>
        </p:txBody>
      </p:sp>
      <p:sp>
        <p:nvSpPr>
          <p:cNvPr id="8" name="TextBox 7">
            <a:extLst>
              <a:ext uri="{FF2B5EF4-FFF2-40B4-BE49-F238E27FC236}">
                <a16:creationId xmlns:a16="http://schemas.microsoft.com/office/drawing/2014/main" id="{D15ACCE7-1D6F-482A-8372-E1C5B40AB044}"/>
              </a:ext>
            </a:extLst>
          </p:cNvPr>
          <p:cNvSpPr txBox="1"/>
          <p:nvPr/>
        </p:nvSpPr>
        <p:spPr>
          <a:xfrm>
            <a:off x="4333877" y="4525328"/>
            <a:ext cx="3676650" cy="1477328"/>
          </a:xfrm>
          <a:prstGeom prst="rect">
            <a:avLst/>
          </a:prstGeom>
          <a:noFill/>
        </p:spPr>
        <p:txBody>
          <a:bodyPr wrap="square" rtlCol="0">
            <a:spAutoFit/>
          </a:bodyPr>
          <a:lstStyle/>
          <a:p>
            <a:pPr algn="ctr"/>
            <a:r>
              <a:rPr lang="en-US" dirty="0"/>
              <a:t>Mark Cunningham-Hill, MD</a:t>
            </a:r>
          </a:p>
          <a:p>
            <a:pPr algn="ctr"/>
            <a:r>
              <a:rPr lang="en-US" dirty="0"/>
              <a:t>National Alliance Medical Director Advisory Council</a:t>
            </a:r>
          </a:p>
          <a:p>
            <a:pPr algn="ctr"/>
            <a:r>
              <a:rPr lang="en-US" dirty="0"/>
              <a:t>Northeast Business Group on Health</a:t>
            </a:r>
          </a:p>
          <a:p>
            <a:pPr algn="ctr"/>
            <a:r>
              <a:rPr lang="en-US" dirty="0"/>
              <a:t>Medical Director</a:t>
            </a:r>
          </a:p>
        </p:txBody>
      </p:sp>
      <p:pic>
        <p:nvPicPr>
          <p:cNvPr id="6" name="Picture 5" descr="A person wearing glasses&#10;&#10;Description automatically generated with low confidence">
            <a:extLst>
              <a:ext uri="{FF2B5EF4-FFF2-40B4-BE49-F238E27FC236}">
                <a16:creationId xmlns:a16="http://schemas.microsoft.com/office/drawing/2014/main" id="{BA60CC5C-A448-40F0-9457-69FBF8F51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087" y="1690688"/>
            <a:ext cx="2743200" cy="274320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8078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3CEB4-665F-4193-ADAB-B085E374780C}"/>
              </a:ext>
            </a:extLst>
          </p:cNvPr>
          <p:cNvSpPr txBox="1"/>
          <p:nvPr/>
        </p:nvSpPr>
        <p:spPr>
          <a:xfrm>
            <a:off x="6378294" y="6308367"/>
            <a:ext cx="7718155" cy="246221"/>
          </a:xfrm>
          <a:prstGeom prst="rect">
            <a:avLst/>
          </a:prstGeom>
          <a:noFill/>
        </p:spPr>
        <p:txBody>
          <a:bodyPr wrap="square" rtlCol="0">
            <a:spAutoFit/>
          </a:bodyPr>
          <a:lstStyle/>
          <a:p>
            <a:r>
              <a:rPr lang="en-US" sz="1000" dirty="0"/>
              <a:t>Source:  https://covid.cdc.gov/covid-data-tracker/#vaccinations_vacc-people-fully-percent-total</a:t>
            </a:r>
          </a:p>
        </p:txBody>
      </p:sp>
      <p:sp>
        <p:nvSpPr>
          <p:cNvPr id="6" name="Title 1">
            <a:extLst>
              <a:ext uri="{FF2B5EF4-FFF2-40B4-BE49-F238E27FC236}">
                <a16:creationId xmlns:a16="http://schemas.microsoft.com/office/drawing/2014/main" id="{4D6B5113-CC28-40AE-9F66-1849AB02DFC8}"/>
              </a:ext>
            </a:extLst>
          </p:cNvPr>
          <p:cNvSpPr txBox="1">
            <a:spLocks/>
          </p:cNvSpPr>
          <p:nvPr/>
        </p:nvSpPr>
        <p:spPr>
          <a:xfrm>
            <a:off x="-1831103" y="554823"/>
            <a:ext cx="8029819" cy="1391328"/>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rgbClr val="002060"/>
                </a:solidFill>
                <a:latin typeface="+mj-lt"/>
                <a:ea typeface="+mj-ea"/>
                <a:cs typeface="+mj-cs"/>
              </a:defRPr>
            </a:lvl1pPr>
          </a:lstStyle>
          <a:p>
            <a:r>
              <a:rPr lang="en-US" sz="3500" spc="-110" dirty="0">
                <a:solidFill>
                  <a:srgbClr val="1F3358"/>
                </a:solidFill>
                <a:latin typeface="Calibri"/>
                <a:cs typeface="Calibri"/>
              </a:rPr>
              <a:t>Current Issues &amp; Activities</a:t>
            </a:r>
          </a:p>
          <a:p>
            <a:br>
              <a:rPr lang="en-US" dirty="0">
                <a:solidFill>
                  <a:srgbClr val="1F3358"/>
                </a:solidFill>
                <a:highlight>
                  <a:srgbClr val="FFFF00"/>
                </a:highlight>
                <a:latin typeface="Calibri" panose="020F0502020204030204"/>
              </a:rPr>
            </a:br>
            <a:endParaRPr lang="en-US" dirty="0"/>
          </a:p>
        </p:txBody>
      </p:sp>
      <p:sp>
        <p:nvSpPr>
          <p:cNvPr id="7" name="TextBox 6">
            <a:extLst>
              <a:ext uri="{FF2B5EF4-FFF2-40B4-BE49-F238E27FC236}">
                <a16:creationId xmlns:a16="http://schemas.microsoft.com/office/drawing/2014/main" id="{C460F1CC-291B-4433-BD48-2264F6C2D834}"/>
              </a:ext>
            </a:extLst>
          </p:cNvPr>
          <p:cNvSpPr txBox="1"/>
          <p:nvPr/>
        </p:nvSpPr>
        <p:spPr>
          <a:xfrm>
            <a:off x="682371" y="1323840"/>
            <a:ext cx="6696440" cy="3877985"/>
          </a:xfrm>
          <a:prstGeom prst="rect">
            <a:avLst/>
          </a:prstGeom>
          <a:noFill/>
        </p:spPr>
        <p:txBody>
          <a:bodyPr wrap="square">
            <a:spAutoFit/>
          </a:bodyPr>
          <a:lstStyle/>
          <a:p>
            <a:pPr algn="l">
              <a:buClr>
                <a:schemeClr val="accent2"/>
              </a:buClr>
            </a:pPr>
            <a:r>
              <a:rPr lang="en-US" dirty="0">
                <a:solidFill>
                  <a:srgbClr val="1F3358"/>
                </a:solidFill>
                <a:cs typeface="Calibri" panose="020F0502020204030204" pitchFamily="34" charset="0"/>
              </a:rPr>
              <a:t>Current State</a:t>
            </a:r>
          </a:p>
          <a:p>
            <a:pPr marL="342900" indent="-342900">
              <a:buClr>
                <a:schemeClr val="accent2"/>
              </a:buClr>
              <a:buSzPts val="1000"/>
              <a:buFont typeface="Wingdings" panose="05000000000000000000" pitchFamily="2" charset="2"/>
              <a:buChar char="§"/>
              <a:tabLst>
                <a:tab pos="457200" algn="l"/>
              </a:tabLst>
            </a:pPr>
            <a:r>
              <a:rPr lang="en-US" sz="1600" dirty="0">
                <a:solidFill>
                  <a:srgbClr val="1F3358"/>
                </a:solidFill>
              </a:rPr>
              <a:t>Federal Government “Mandate”</a:t>
            </a:r>
          </a:p>
          <a:p>
            <a:pPr marL="342900" indent="-342900">
              <a:buClr>
                <a:schemeClr val="accent2"/>
              </a:buClr>
              <a:buSzPts val="1000"/>
              <a:buFont typeface="Wingdings" panose="05000000000000000000" pitchFamily="2" charset="2"/>
              <a:buChar char="§"/>
              <a:tabLst>
                <a:tab pos="457200" algn="l"/>
              </a:tabLst>
            </a:pPr>
            <a:r>
              <a:rPr lang="en-US" sz="1600" dirty="0">
                <a:solidFill>
                  <a:srgbClr val="1F3358"/>
                </a:solidFill>
              </a:rPr>
              <a:t>OSHA ETS</a:t>
            </a:r>
          </a:p>
          <a:p>
            <a:pPr marL="342900" indent="-342900">
              <a:buClr>
                <a:schemeClr val="accent2"/>
              </a:buClr>
              <a:buSzPts val="1000"/>
              <a:buFont typeface="Wingdings" panose="05000000000000000000" pitchFamily="2" charset="2"/>
              <a:buChar char="§"/>
              <a:tabLst>
                <a:tab pos="457200" algn="l"/>
              </a:tabLst>
            </a:pPr>
            <a:r>
              <a:rPr lang="en-US" sz="1600" dirty="0">
                <a:solidFill>
                  <a:srgbClr val="1F3358"/>
                </a:solidFill>
              </a:rPr>
              <a:t>Vaccination rates rising</a:t>
            </a:r>
          </a:p>
          <a:p>
            <a:pPr marL="342900" indent="-342900">
              <a:buClr>
                <a:schemeClr val="accent2"/>
              </a:buClr>
              <a:buSzPts val="1000"/>
              <a:buFont typeface="Wingdings" panose="05000000000000000000" pitchFamily="2" charset="2"/>
              <a:buChar char="§"/>
              <a:tabLst>
                <a:tab pos="457200" algn="l"/>
              </a:tabLst>
            </a:pPr>
            <a:r>
              <a:rPr lang="en-US" sz="1600" dirty="0">
                <a:solidFill>
                  <a:srgbClr val="1F3358"/>
                </a:solidFill>
              </a:rPr>
              <a:t>All 3 vaccines approved for booster</a:t>
            </a:r>
          </a:p>
          <a:p>
            <a:pPr marL="342900" indent="-342900">
              <a:buClr>
                <a:schemeClr val="accent2"/>
              </a:buClr>
              <a:buSzPts val="1000"/>
              <a:buFont typeface="Wingdings" panose="05000000000000000000" pitchFamily="2" charset="2"/>
              <a:buChar char="§"/>
              <a:tabLst>
                <a:tab pos="457200" algn="l"/>
              </a:tabLst>
            </a:pPr>
            <a:r>
              <a:rPr lang="en-US" sz="1600" dirty="0">
                <a:solidFill>
                  <a:srgbClr val="1F3358"/>
                </a:solidFill>
              </a:rPr>
              <a:t>New COVID therapies (e.g. Merck, Pfizer)</a:t>
            </a:r>
          </a:p>
          <a:p>
            <a:pPr marL="342900" indent="-342900">
              <a:buClr>
                <a:schemeClr val="accent2"/>
              </a:buClr>
              <a:buSzPts val="1000"/>
              <a:buFont typeface="Wingdings" panose="05000000000000000000" pitchFamily="2" charset="2"/>
              <a:buChar char="§"/>
              <a:tabLst>
                <a:tab pos="457200" algn="l"/>
              </a:tabLst>
            </a:pPr>
            <a:r>
              <a:rPr lang="en-US" sz="1600" dirty="0">
                <a:solidFill>
                  <a:srgbClr val="1F3358"/>
                </a:solidFill>
              </a:rPr>
              <a:t>NYC Mandate</a:t>
            </a:r>
          </a:p>
          <a:p>
            <a:pPr marL="342900" marR="0" lvl="0" indent="-342900">
              <a:spcBef>
                <a:spcPts val="0"/>
              </a:spcBef>
              <a:spcAft>
                <a:spcPts val="0"/>
              </a:spcAft>
              <a:buSzPts val="1000"/>
              <a:buFont typeface="Symbol" panose="05050102010706020507" pitchFamily="18" charset="2"/>
              <a:buChar char=""/>
              <a:tabLst>
                <a:tab pos="457200" algn="l"/>
              </a:tabLst>
            </a:pPr>
            <a:endParaRPr lang="en-US" sz="1600" dirty="0">
              <a:solidFill>
                <a:srgbClr val="1F3358"/>
              </a:solidFill>
              <a:effectLst/>
              <a:ea typeface="Times New Roman" panose="02020603050405020304" pitchFamily="18" charset="0"/>
            </a:endParaRPr>
          </a:p>
          <a:p>
            <a:pPr marR="0" lvl="0">
              <a:spcBef>
                <a:spcPts val="0"/>
              </a:spcBef>
              <a:spcAft>
                <a:spcPts val="0"/>
              </a:spcAft>
              <a:buSzPts val="1000"/>
              <a:tabLst>
                <a:tab pos="457200" algn="l"/>
              </a:tabLst>
            </a:pPr>
            <a:r>
              <a:rPr lang="en-US" dirty="0">
                <a:solidFill>
                  <a:srgbClr val="1F3358"/>
                </a:solidFill>
                <a:ea typeface="Times New Roman" panose="02020603050405020304" pitchFamily="18" charset="0"/>
              </a:rPr>
              <a:t>Today’s Discussion</a:t>
            </a:r>
            <a:endParaRPr lang="en-US" dirty="0">
              <a:solidFill>
                <a:srgbClr val="1F3358"/>
              </a:solidFill>
              <a:effectLst/>
              <a:ea typeface="Times New Roman" panose="02020603050405020304" pitchFamily="18" charset="0"/>
            </a:endParaRP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600" dirty="0">
                <a:solidFill>
                  <a:srgbClr val="1F3358"/>
                </a:solidFill>
                <a:effectLst/>
                <a:ea typeface="Times New Roman" panose="02020603050405020304" pitchFamily="18" charset="0"/>
              </a:rPr>
              <a:t>Relative benefits of PCR, rapid molecular, rapid antigen testing</a:t>
            </a:r>
            <a:endParaRPr lang="en-US" sz="1600" dirty="0">
              <a:solidFill>
                <a:srgbClr val="1F3358"/>
              </a:solidFill>
              <a:effectLst/>
              <a:ea typeface="Calibri" panose="020F0502020204030204" pitchFamily="34" charset="0"/>
            </a:endParaRP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600" dirty="0">
                <a:solidFill>
                  <a:srgbClr val="1F3358"/>
                </a:solidFill>
                <a:effectLst/>
                <a:ea typeface="Times New Roman" panose="02020603050405020304" pitchFamily="18" charset="0"/>
              </a:rPr>
              <a:t>Implementation of OSHA standards</a:t>
            </a:r>
            <a:r>
              <a:rPr lang="en-US" sz="1600" dirty="0">
                <a:solidFill>
                  <a:srgbClr val="1F3358"/>
                </a:solidFill>
                <a:ea typeface="Times New Roman" panose="02020603050405020304" pitchFamily="18" charset="0"/>
              </a:rPr>
              <a:t> - </a:t>
            </a:r>
            <a:r>
              <a:rPr lang="en-US" sz="1600" dirty="0">
                <a:solidFill>
                  <a:srgbClr val="1F3358"/>
                </a:solidFill>
                <a:effectLst/>
                <a:ea typeface="Times New Roman" panose="02020603050405020304" pitchFamily="18" charset="0"/>
              </a:rPr>
              <a:t>vaccination vs. testing</a:t>
            </a:r>
            <a:endParaRPr lang="en-US" sz="1600" dirty="0">
              <a:solidFill>
                <a:srgbClr val="1F3358"/>
              </a:solidFill>
              <a:effectLst/>
              <a:ea typeface="Calibri" panose="020F0502020204030204" pitchFamily="34" charset="0"/>
            </a:endParaRP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600" dirty="0">
                <a:solidFill>
                  <a:srgbClr val="1F3358"/>
                </a:solidFill>
                <a:effectLst/>
                <a:ea typeface="Times New Roman" panose="02020603050405020304" pitchFamily="18" charset="0"/>
              </a:rPr>
              <a:t>Preparing for potential workplace outbreaks</a:t>
            </a:r>
            <a:endParaRPr lang="en-US" sz="1600" dirty="0">
              <a:solidFill>
                <a:srgbClr val="1F3358"/>
              </a:solidFill>
              <a:ea typeface="Times New Roman" panose="02020603050405020304" pitchFamily="18" charset="0"/>
            </a:endParaRP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600" dirty="0">
                <a:solidFill>
                  <a:srgbClr val="1F3358"/>
                </a:solidFill>
                <a:effectLst/>
                <a:ea typeface="Times New Roman" panose="02020603050405020304" pitchFamily="18" charset="0"/>
              </a:rPr>
              <a:t>Considerations related to natural immunity</a:t>
            </a: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600" dirty="0">
                <a:solidFill>
                  <a:srgbClr val="1F3358"/>
                </a:solidFill>
                <a:cs typeface="Calibri" panose="020F0502020204030204" pitchFamily="34" charset="0"/>
              </a:rPr>
              <a:t>Implications of Omicron variant</a:t>
            </a:r>
          </a:p>
          <a:p>
            <a:pPr algn="l">
              <a:buClr>
                <a:schemeClr val="accent2"/>
              </a:buClr>
            </a:pPr>
            <a:endParaRPr lang="en-US" sz="1800" dirty="0">
              <a:solidFill>
                <a:srgbClr val="1F3358"/>
              </a:solidFill>
              <a:cs typeface="Calibri" panose="020F0502020204030204" pitchFamily="34" charset="0"/>
            </a:endParaRPr>
          </a:p>
        </p:txBody>
      </p:sp>
      <p:sp>
        <p:nvSpPr>
          <p:cNvPr id="8" name="TextBox 7">
            <a:extLst>
              <a:ext uri="{FF2B5EF4-FFF2-40B4-BE49-F238E27FC236}">
                <a16:creationId xmlns:a16="http://schemas.microsoft.com/office/drawing/2014/main" id="{5C4D898D-C847-4149-9764-C42BB9EB6874}"/>
              </a:ext>
            </a:extLst>
          </p:cNvPr>
          <p:cNvSpPr txBox="1"/>
          <p:nvPr/>
        </p:nvSpPr>
        <p:spPr>
          <a:xfrm>
            <a:off x="11056210" y="895264"/>
            <a:ext cx="1089329" cy="2308324"/>
          </a:xfrm>
          <a:prstGeom prst="rect">
            <a:avLst/>
          </a:prstGeom>
          <a:noFill/>
        </p:spPr>
        <p:txBody>
          <a:bodyPr wrap="square" rtlCol="0">
            <a:spAutoFit/>
          </a:bodyPr>
          <a:lstStyle/>
          <a:p>
            <a:pPr algn="ctr"/>
            <a:r>
              <a:rPr lang="en-US" sz="1400" b="0" i="0" dirty="0">
                <a:effectLst/>
              </a:rPr>
              <a:t>199.3M People are fully vaccinated</a:t>
            </a:r>
          </a:p>
          <a:p>
            <a:pPr algn="ctr"/>
            <a:endParaRPr lang="en-US" sz="1400" b="0" i="0" dirty="0">
              <a:effectLst/>
            </a:endParaRPr>
          </a:p>
          <a:p>
            <a:pPr algn="ctr"/>
            <a:r>
              <a:rPr lang="en-US" sz="1400" dirty="0"/>
              <a:t>71.5%</a:t>
            </a:r>
            <a:r>
              <a:rPr lang="en-US" sz="1400" b="1" dirty="0"/>
              <a:t> </a:t>
            </a:r>
          </a:p>
          <a:p>
            <a:pPr algn="ctr"/>
            <a:r>
              <a:rPr lang="en-US" sz="1400" dirty="0">
                <a:effectLst/>
                <a:ea typeface="Calibri" panose="020F0502020204030204" pitchFamily="34" charset="0"/>
              </a:rPr>
              <a:t>&gt;18+ </a:t>
            </a:r>
            <a:endParaRPr lang="en-US" sz="1400" b="1" i="0" dirty="0">
              <a:effectLst/>
            </a:endParaRPr>
          </a:p>
          <a:p>
            <a:pPr algn="ctr"/>
            <a:r>
              <a:rPr lang="en-US" sz="1400" b="1" dirty="0"/>
              <a:t>are </a:t>
            </a:r>
            <a:r>
              <a:rPr lang="en-US" sz="1400" b="1" i="0" dirty="0">
                <a:effectLst/>
              </a:rPr>
              <a:t>fully vaccinated</a:t>
            </a:r>
          </a:p>
          <a:p>
            <a:endParaRPr lang="en-US" dirty="0"/>
          </a:p>
        </p:txBody>
      </p:sp>
      <p:sp>
        <p:nvSpPr>
          <p:cNvPr id="9" name="TextBox 8">
            <a:extLst>
              <a:ext uri="{FF2B5EF4-FFF2-40B4-BE49-F238E27FC236}">
                <a16:creationId xmlns:a16="http://schemas.microsoft.com/office/drawing/2014/main" id="{D0DADE21-6B02-4132-9A07-993A9ACCD2DB}"/>
              </a:ext>
            </a:extLst>
          </p:cNvPr>
          <p:cNvSpPr txBox="1"/>
          <p:nvPr/>
        </p:nvSpPr>
        <p:spPr>
          <a:xfrm>
            <a:off x="11056209" y="4387304"/>
            <a:ext cx="1089329" cy="1446550"/>
          </a:xfrm>
          <a:prstGeom prst="rect">
            <a:avLst/>
          </a:prstGeom>
          <a:noFill/>
        </p:spPr>
        <p:txBody>
          <a:bodyPr wrap="square" rtlCol="0">
            <a:spAutoFit/>
          </a:bodyPr>
          <a:lstStyle/>
          <a:p>
            <a:pPr algn="ctr"/>
            <a:r>
              <a:rPr lang="en-US" sz="1400" dirty="0"/>
              <a:t>47.0</a:t>
            </a:r>
            <a:r>
              <a:rPr lang="en-US" sz="1400" b="0" i="0" dirty="0">
                <a:effectLst/>
              </a:rPr>
              <a:t>M</a:t>
            </a:r>
          </a:p>
          <a:p>
            <a:pPr algn="ctr"/>
            <a:r>
              <a:rPr lang="en-US" sz="1400" b="1" i="0" dirty="0">
                <a:effectLst/>
              </a:rPr>
              <a:t>People received a booster dose**</a:t>
            </a:r>
          </a:p>
          <a:p>
            <a:endParaRPr lang="en-US" dirty="0"/>
          </a:p>
        </p:txBody>
      </p:sp>
      <p:sp>
        <p:nvSpPr>
          <p:cNvPr id="10" name="TextBox 9">
            <a:extLst>
              <a:ext uri="{FF2B5EF4-FFF2-40B4-BE49-F238E27FC236}">
                <a16:creationId xmlns:a16="http://schemas.microsoft.com/office/drawing/2014/main" id="{DD382F6D-7807-4AD8-8AC1-539C2FD9B5A0}"/>
              </a:ext>
            </a:extLst>
          </p:cNvPr>
          <p:cNvSpPr txBox="1"/>
          <p:nvPr/>
        </p:nvSpPr>
        <p:spPr>
          <a:xfrm>
            <a:off x="6365693" y="5846702"/>
            <a:ext cx="5438692" cy="461665"/>
          </a:xfrm>
          <a:prstGeom prst="rect">
            <a:avLst/>
          </a:prstGeom>
          <a:noFill/>
        </p:spPr>
        <p:txBody>
          <a:bodyPr wrap="square" rtlCol="0">
            <a:spAutoFit/>
          </a:bodyPr>
          <a:lstStyle/>
          <a:p>
            <a:r>
              <a:rPr lang="en-US" sz="800" b="1" i="0" dirty="0">
                <a:solidFill>
                  <a:srgbClr val="212529"/>
                </a:solidFill>
                <a:effectLst/>
              </a:rPr>
              <a:t>**The count of people who received a booster dose includes anyone who is fully vaccinated and has received another dose of COVID-19 vaccine since August 13, 2021. This includes people who received booster doses and people who received additional doses</a:t>
            </a:r>
            <a:endParaRPr lang="en-US" sz="800" dirty="0"/>
          </a:p>
        </p:txBody>
      </p:sp>
      <p:pic>
        <p:nvPicPr>
          <p:cNvPr id="3" name="Picture 2" descr="Map&#10;&#10;Description automatically generated">
            <a:extLst>
              <a:ext uri="{FF2B5EF4-FFF2-40B4-BE49-F238E27FC236}">
                <a16:creationId xmlns:a16="http://schemas.microsoft.com/office/drawing/2014/main" id="{694C97E4-F8EB-4658-A09E-AD1D8B6D0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8663" y="895264"/>
            <a:ext cx="3967547" cy="4542724"/>
          </a:xfrm>
          <a:prstGeom prst="rect">
            <a:avLst/>
          </a:prstGeom>
          <a:ln w="12700">
            <a:solidFill>
              <a:schemeClr val="tx1"/>
            </a:solidFill>
          </a:ln>
        </p:spPr>
      </p:pic>
      <p:sp>
        <p:nvSpPr>
          <p:cNvPr id="12" name="bk object 16">
            <a:extLst>
              <a:ext uri="{FF2B5EF4-FFF2-40B4-BE49-F238E27FC236}">
                <a16:creationId xmlns:a16="http://schemas.microsoft.com/office/drawing/2014/main" id="{BE79FDAF-4CD6-43B6-A472-F1356ECDAD5E}"/>
              </a:ext>
            </a:extLst>
          </p:cNvPr>
          <p:cNvSpPr/>
          <p:nvPr/>
        </p:nvSpPr>
        <p:spPr>
          <a:xfrm>
            <a:off x="612524" y="5782794"/>
            <a:ext cx="3314700" cy="774700"/>
          </a:xfrm>
          <a:prstGeom prst="rect">
            <a:avLst/>
          </a:prstGeom>
          <a:blipFill>
            <a:blip r:embed="rId3">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11" name="TextBox 10">
            <a:extLst>
              <a:ext uri="{FF2B5EF4-FFF2-40B4-BE49-F238E27FC236}">
                <a16:creationId xmlns:a16="http://schemas.microsoft.com/office/drawing/2014/main" id="{AFB87117-874B-4D62-9165-1CCBE8924B77}"/>
              </a:ext>
            </a:extLst>
          </p:cNvPr>
          <p:cNvSpPr txBox="1"/>
          <p:nvPr/>
        </p:nvSpPr>
        <p:spPr>
          <a:xfrm>
            <a:off x="11056209" y="3065463"/>
            <a:ext cx="1089329" cy="1446550"/>
          </a:xfrm>
          <a:prstGeom prst="rect">
            <a:avLst/>
          </a:prstGeom>
          <a:noFill/>
        </p:spPr>
        <p:txBody>
          <a:bodyPr wrap="square" rtlCol="0">
            <a:spAutoFit/>
          </a:bodyPr>
          <a:lstStyle/>
          <a:p>
            <a:pPr algn="ctr"/>
            <a:r>
              <a:rPr lang="en-US" sz="1400" dirty="0"/>
              <a:t>63.8% of those eligible</a:t>
            </a:r>
            <a:endParaRPr lang="en-US" sz="1400" b="0" i="0" dirty="0">
              <a:effectLst/>
            </a:endParaRPr>
          </a:p>
          <a:p>
            <a:pPr algn="ctr"/>
            <a:r>
              <a:rPr lang="en-US" sz="1400" b="1" dirty="0"/>
              <a:t>a</a:t>
            </a:r>
            <a:r>
              <a:rPr lang="en-US" sz="1400" b="1" i="0" dirty="0">
                <a:effectLst/>
              </a:rPr>
              <a:t>re fully vaccinated</a:t>
            </a:r>
          </a:p>
          <a:p>
            <a:endParaRPr lang="en-US" dirty="0"/>
          </a:p>
        </p:txBody>
      </p:sp>
    </p:spTree>
    <p:extLst>
      <p:ext uri="{BB962C8B-B14F-4D97-AF65-F5344CB8AC3E}">
        <p14:creationId xmlns:p14="http://schemas.microsoft.com/office/powerpoint/2010/main" val="18055956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A70E-7BE1-4D50-88EA-EA9092E8F214}"/>
              </a:ext>
            </a:extLst>
          </p:cNvPr>
          <p:cNvSpPr>
            <a:spLocks noGrp="1"/>
          </p:cNvSpPr>
          <p:nvPr>
            <p:ph type="title"/>
          </p:nvPr>
        </p:nvSpPr>
        <p:spPr>
          <a:xfrm>
            <a:off x="582103" y="423545"/>
            <a:ext cx="11242574" cy="1325563"/>
          </a:xfrm>
        </p:spPr>
        <p:txBody>
          <a:bodyPr>
            <a:normAutofit/>
          </a:bodyPr>
          <a:lstStyle/>
          <a:p>
            <a:r>
              <a:rPr lang="en-US" dirty="0">
                <a:latin typeface="+mn-lt"/>
              </a:rPr>
              <a:t>OSHA Emergency Temporary Standards (ETS) Recommendations</a:t>
            </a:r>
            <a:br>
              <a:rPr lang="en-US" dirty="0">
                <a:latin typeface="+mn-lt"/>
              </a:rPr>
            </a:br>
            <a:r>
              <a:rPr lang="en-US" sz="2000" dirty="0">
                <a:solidFill>
                  <a:schemeClr val="accent2"/>
                </a:solidFill>
                <a:latin typeface="+mn-lt"/>
              </a:rPr>
              <a:t>COVID -19 Testing in an Employer Population</a:t>
            </a:r>
            <a:endParaRPr lang="en-US" sz="1800" b="1" dirty="0">
              <a:solidFill>
                <a:schemeClr val="accent2"/>
              </a:solidFill>
              <a:latin typeface="+mn-lt"/>
            </a:endParaRPr>
          </a:p>
        </p:txBody>
      </p:sp>
      <p:sp>
        <p:nvSpPr>
          <p:cNvPr id="11" name="TextBox 10">
            <a:extLst>
              <a:ext uri="{FF2B5EF4-FFF2-40B4-BE49-F238E27FC236}">
                <a16:creationId xmlns:a16="http://schemas.microsoft.com/office/drawing/2014/main" id="{86AB239A-C747-4E1A-9691-311937F99AF4}"/>
              </a:ext>
            </a:extLst>
          </p:cNvPr>
          <p:cNvSpPr txBox="1"/>
          <p:nvPr/>
        </p:nvSpPr>
        <p:spPr>
          <a:xfrm>
            <a:off x="550352" y="1951378"/>
            <a:ext cx="4005529" cy="3385542"/>
          </a:xfrm>
          <a:prstGeom prst="rect">
            <a:avLst/>
          </a:prstGeom>
          <a:noFill/>
        </p:spPr>
        <p:txBody>
          <a:bodyPr wrap="square" rtlCol="0">
            <a:spAutoFit/>
          </a:bodyPr>
          <a:lstStyle/>
          <a:p>
            <a:pPr algn="ctr"/>
            <a:r>
              <a:rPr lang="en-US" sz="1600" b="1" dirty="0">
                <a:solidFill>
                  <a:srgbClr val="1F3358"/>
                </a:solidFill>
              </a:rPr>
              <a:t>PCR</a:t>
            </a:r>
          </a:p>
          <a:p>
            <a:pPr algn="ctr"/>
            <a:endParaRPr lang="en-US" sz="1400" b="1" dirty="0">
              <a:solidFill>
                <a:srgbClr val="1F3358"/>
              </a:solidFill>
            </a:endParaRPr>
          </a:p>
          <a:p>
            <a:pPr algn="ctr"/>
            <a:endParaRPr lang="en-US" sz="1400" b="1" dirty="0">
              <a:solidFill>
                <a:srgbClr val="1F3358"/>
              </a:solidFill>
            </a:endParaRP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400" dirty="0">
                <a:solidFill>
                  <a:srgbClr val="1F3358"/>
                </a:solidFill>
                <a:ea typeface="Times New Roman" panose="02020603050405020304" pitchFamily="18" charset="0"/>
              </a:rPr>
              <a:t>M</a:t>
            </a:r>
            <a:r>
              <a:rPr lang="en-US" sz="1400" dirty="0">
                <a:solidFill>
                  <a:srgbClr val="1F3358"/>
                </a:solidFill>
                <a:effectLst/>
                <a:ea typeface="Times New Roman" panose="02020603050405020304" pitchFamily="18" charset="0"/>
              </a:rPr>
              <a:t>ost expensive</a:t>
            </a:r>
            <a:endParaRPr lang="en-US" sz="1400" dirty="0">
              <a:solidFill>
                <a:srgbClr val="1F3358"/>
              </a:solidFill>
              <a:effectLst/>
              <a:ea typeface="Calibri" panose="020F0502020204030204" pitchFamily="34" charset="0"/>
            </a:endParaRP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400" dirty="0">
                <a:solidFill>
                  <a:srgbClr val="1F3358"/>
                </a:solidFill>
                <a:effectLst/>
                <a:ea typeface="Times New Roman" panose="02020603050405020304" pitchFamily="18" charset="0"/>
              </a:rPr>
              <a:t>Can be done at home, onsite or at a community testing center and sent to the lab for analysis</a:t>
            </a:r>
            <a:endParaRPr lang="en-US" sz="1400" dirty="0">
              <a:solidFill>
                <a:srgbClr val="1F3358"/>
              </a:solidFill>
              <a:effectLst/>
              <a:ea typeface="Calibri" panose="020F0502020204030204" pitchFamily="34" charset="0"/>
            </a:endParaRP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400" dirty="0">
                <a:solidFill>
                  <a:srgbClr val="1F3358"/>
                </a:solidFill>
                <a:ea typeface="Times New Roman" panose="02020603050405020304" pitchFamily="18" charset="0"/>
              </a:rPr>
              <a:t>C</a:t>
            </a:r>
            <a:r>
              <a:rPr lang="en-US" sz="1400" dirty="0">
                <a:solidFill>
                  <a:srgbClr val="1F3358"/>
                </a:solidFill>
                <a:effectLst/>
                <a:ea typeface="Times New Roman" panose="02020603050405020304" pitchFamily="18" charset="0"/>
              </a:rPr>
              <a:t>an take 24-48 hours to get the result </a:t>
            </a:r>
          </a:p>
          <a:p>
            <a:pPr marL="800100" lvl="1" indent="-342900">
              <a:buClr>
                <a:schemeClr val="accent2"/>
              </a:buClr>
              <a:buSzPts val="1000"/>
              <a:buFont typeface="Wingdings" panose="05000000000000000000" pitchFamily="2" charset="2"/>
              <a:buChar char="§"/>
              <a:tabLst>
                <a:tab pos="457200" algn="l"/>
              </a:tabLst>
            </a:pPr>
            <a:r>
              <a:rPr lang="en-US" sz="1400" dirty="0">
                <a:solidFill>
                  <a:srgbClr val="1F3358"/>
                </a:solidFill>
                <a:ea typeface="Times New Roman" panose="02020603050405020304" pitchFamily="18" charset="0"/>
              </a:rPr>
              <a:t>P</a:t>
            </a:r>
            <a:r>
              <a:rPr lang="en-US" sz="1400" dirty="0">
                <a:solidFill>
                  <a:srgbClr val="1F3358"/>
                </a:solidFill>
                <a:effectLst/>
                <a:ea typeface="Times New Roman" panose="02020603050405020304" pitchFamily="18" charset="0"/>
              </a:rPr>
              <a:t>erson who is positive may be in the workplace for a day or two before they get their result - Could increase risk of spread to others</a:t>
            </a:r>
            <a:endParaRPr lang="en-US" sz="1400" dirty="0">
              <a:solidFill>
                <a:srgbClr val="1F3358"/>
              </a:solidFill>
              <a:effectLst/>
              <a:ea typeface="Calibri" panose="020F0502020204030204" pitchFamily="34" charset="0"/>
            </a:endParaRP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400" dirty="0">
                <a:solidFill>
                  <a:srgbClr val="1F3358"/>
                </a:solidFill>
                <a:effectLst/>
                <a:ea typeface="Times New Roman" panose="02020603050405020304" pitchFamily="18" charset="0"/>
              </a:rPr>
              <a:t>Very sensitive and can remain positive for weeks after an infection even though the person is no longer infectious</a:t>
            </a:r>
            <a:endParaRPr lang="en-US" sz="1400" dirty="0">
              <a:solidFill>
                <a:srgbClr val="1F3358"/>
              </a:solidFill>
              <a:effectLst/>
              <a:ea typeface="Calibri" panose="020F0502020204030204" pitchFamily="34" charset="0"/>
            </a:endParaRPr>
          </a:p>
          <a:p>
            <a:endParaRPr lang="en-US" dirty="0">
              <a:solidFill>
                <a:srgbClr val="1F3358"/>
              </a:solidFill>
            </a:endParaRPr>
          </a:p>
        </p:txBody>
      </p:sp>
      <p:sp>
        <p:nvSpPr>
          <p:cNvPr id="12" name="TextBox 11">
            <a:extLst>
              <a:ext uri="{FF2B5EF4-FFF2-40B4-BE49-F238E27FC236}">
                <a16:creationId xmlns:a16="http://schemas.microsoft.com/office/drawing/2014/main" id="{A8521674-9B58-48D7-9F4C-195BE6D0290A}"/>
              </a:ext>
            </a:extLst>
          </p:cNvPr>
          <p:cNvSpPr txBox="1"/>
          <p:nvPr/>
        </p:nvSpPr>
        <p:spPr>
          <a:xfrm>
            <a:off x="4748535" y="1951378"/>
            <a:ext cx="3646213" cy="2092881"/>
          </a:xfrm>
          <a:prstGeom prst="rect">
            <a:avLst/>
          </a:prstGeom>
          <a:noFill/>
        </p:spPr>
        <p:txBody>
          <a:bodyPr wrap="square" rtlCol="0">
            <a:spAutoFit/>
          </a:bodyPr>
          <a:lstStyle/>
          <a:p>
            <a:pPr algn="ctr">
              <a:spcAft>
                <a:spcPts val="0"/>
              </a:spcAft>
            </a:pPr>
            <a:r>
              <a:rPr lang="en-US" sz="1600" b="1" dirty="0">
                <a:solidFill>
                  <a:srgbClr val="1F3358"/>
                </a:solidFill>
                <a:effectLst/>
              </a:rPr>
              <a:t>Rapid Molecular </a:t>
            </a:r>
          </a:p>
          <a:p>
            <a:pPr algn="ctr">
              <a:spcAft>
                <a:spcPts val="0"/>
              </a:spcAft>
            </a:pPr>
            <a:r>
              <a:rPr lang="en-US" sz="1400" b="1" dirty="0">
                <a:solidFill>
                  <a:srgbClr val="1F3358"/>
                </a:solidFill>
                <a:effectLst/>
              </a:rPr>
              <a:t>(</a:t>
            </a:r>
            <a:r>
              <a:rPr lang="en-US" sz="1400" b="1" dirty="0">
                <a:solidFill>
                  <a:srgbClr val="1F3358"/>
                </a:solidFill>
                <a:effectLst/>
                <a:ea typeface="Times New Roman" panose="02020603050405020304" pitchFamily="18" charset="0"/>
              </a:rPr>
              <a:t>e.g., </a:t>
            </a:r>
            <a:r>
              <a:rPr lang="en-US" sz="1400" b="1" dirty="0" err="1">
                <a:solidFill>
                  <a:srgbClr val="1F3358"/>
                </a:solidFill>
                <a:effectLst/>
                <a:ea typeface="Times New Roman" panose="02020603050405020304" pitchFamily="18" charset="0"/>
              </a:rPr>
              <a:t>Lucira</a:t>
            </a:r>
            <a:r>
              <a:rPr lang="en-US" sz="1400" b="1" dirty="0">
                <a:solidFill>
                  <a:srgbClr val="1F3358"/>
                </a:solidFill>
                <a:effectLst/>
                <a:ea typeface="Times New Roman" panose="02020603050405020304" pitchFamily="18" charset="0"/>
              </a:rPr>
              <a:t>, Abbott ID Now, Color Health)</a:t>
            </a:r>
          </a:p>
          <a:p>
            <a:pPr algn="ctr">
              <a:spcAft>
                <a:spcPts val="0"/>
              </a:spcAft>
            </a:pPr>
            <a:endParaRPr lang="en-US" sz="1200" b="1" dirty="0">
              <a:solidFill>
                <a:srgbClr val="1F3358"/>
              </a:solidFill>
              <a:effectLst/>
              <a:ea typeface="Calibri" panose="020F0502020204030204" pitchFamily="34" charset="0"/>
            </a:endParaRPr>
          </a:p>
          <a:p>
            <a:pPr marL="342900" indent="-342900">
              <a:buClr>
                <a:schemeClr val="accent2"/>
              </a:buClr>
              <a:buSzPts val="1000"/>
              <a:buFont typeface="Wingdings" panose="05000000000000000000" pitchFamily="2" charset="2"/>
              <a:buChar char="§"/>
              <a:tabLst>
                <a:tab pos="457200" algn="l"/>
              </a:tabLst>
            </a:pPr>
            <a:r>
              <a:rPr lang="en-US" sz="1400" dirty="0">
                <a:solidFill>
                  <a:srgbClr val="1F3358"/>
                </a:solidFill>
              </a:rPr>
              <a:t>Moderately expensive</a:t>
            </a:r>
          </a:p>
          <a:p>
            <a:pPr marL="342900" indent="-342900">
              <a:buClr>
                <a:schemeClr val="accent2"/>
              </a:buClr>
              <a:buSzPts val="1000"/>
              <a:buFont typeface="Wingdings" panose="05000000000000000000" pitchFamily="2" charset="2"/>
              <a:buChar char="§"/>
              <a:tabLst>
                <a:tab pos="457200" algn="l"/>
              </a:tabLst>
            </a:pPr>
            <a:r>
              <a:rPr lang="en-US" sz="1400" dirty="0">
                <a:solidFill>
                  <a:srgbClr val="1F3358"/>
                </a:solidFill>
              </a:rPr>
              <a:t>Need health technician to manage tests</a:t>
            </a:r>
          </a:p>
          <a:p>
            <a:pPr marL="342900" indent="-342900">
              <a:buClr>
                <a:schemeClr val="accent2"/>
              </a:buClr>
              <a:buSzPts val="1000"/>
              <a:buFont typeface="Wingdings" panose="05000000000000000000" pitchFamily="2" charset="2"/>
              <a:buChar char="§"/>
              <a:tabLst>
                <a:tab pos="457200" algn="l"/>
              </a:tabLst>
            </a:pPr>
            <a:r>
              <a:rPr lang="en-US" sz="1400" dirty="0">
                <a:solidFill>
                  <a:srgbClr val="1F3358"/>
                </a:solidFill>
              </a:rPr>
              <a:t>Quick result - 1 hour</a:t>
            </a:r>
          </a:p>
          <a:p>
            <a:pPr marL="342900" indent="-342900">
              <a:buClr>
                <a:schemeClr val="accent2"/>
              </a:buClr>
              <a:buSzPts val="1000"/>
              <a:buFont typeface="Wingdings" panose="05000000000000000000" pitchFamily="2" charset="2"/>
              <a:buChar char="§"/>
              <a:tabLst>
                <a:tab pos="457200" algn="l"/>
              </a:tabLst>
            </a:pPr>
            <a:r>
              <a:rPr lang="en-US" sz="1400" dirty="0">
                <a:solidFill>
                  <a:srgbClr val="1F3358"/>
                </a:solidFill>
              </a:rPr>
              <a:t>Have been accuracy issues but newer test better</a:t>
            </a:r>
          </a:p>
          <a:p>
            <a:endParaRPr lang="en-US" dirty="0">
              <a:solidFill>
                <a:srgbClr val="1F3358"/>
              </a:solidFill>
            </a:endParaRPr>
          </a:p>
        </p:txBody>
      </p:sp>
      <p:sp>
        <p:nvSpPr>
          <p:cNvPr id="13" name="TextBox 12">
            <a:extLst>
              <a:ext uri="{FF2B5EF4-FFF2-40B4-BE49-F238E27FC236}">
                <a16:creationId xmlns:a16="http://schemas.microsoft.com/office/drawing/2014/main" id="{5AEDC448-3412-411A-BCA0-CD1292C1D2E6}"/>
              </a:ext>
            </a:extLst>
          </p:cNvPr>
          <p:cNvSpPr txBox="1"/>
          <p:nvPr/>
        </p:nvSpPr>
        <p:spPr>
          <a:xfrm>
            <a:off x="8394748" y="1951378"/>
            <a:ext cx="3481898" cy="2462213"/>
          </a:xfrm>
          <a:prstGeom prst="rect">
            <a:avLst/>
          </a:prstGeom>
          <a:noFill/>
        </p:spPr>
        <p:txBody>
          <a:bodyPr wrap="square" rtlCol="0">
            <a:spAutoFit/>
          </a:bodyPr>
          <a:lstStyle/>
          <a:p>
            <a:pPr algn="ctr"/>
            <a:r>
              <a:rPr lang="en-US" sz="1600" b="1" dirty="0">
                <a:solidFill>
                  <a:srgbClr val="1F3358"/>
                </a:solidFill>
              </a:rPr>
              <a:t>Rapid Antigen</a:t>
            </a:r>
          </a:p>
          <a:p>
            <a:pPr algn="ctr"/>
            <a:r>
              <a:rPr lang="en-US" sz="1400" b="1" dirty="0">
                <a:solidFill>
                  <a:srgbClr val="1F3358"/>
                </a:solidFill>
              </a:rPr>
              <a:t> (not antibody testing)</a:t>
            </a:r>
          </a:p>
          <a:p>
            <a:pPr algn="ctr"/>
            <a:endParaRPr lang="en-US" sz="1200" b="1" dirty="0">
              <a:solidFill>
                <a:srgbClr val="1F3358"/>
              </a:solidFill>
            </a:endParaRP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400" dirty="0">
                <a:solidFill>
                  <a:srgbClr val="1F3358"/>
                </a:solidFill>
              </a:rPr>
              <a:t>Cheapest</a:t>
            </a:r>
          </a:p>
          <a:p>
            <a:pPr marL="342900" indent="-342900">
              <a:buClr>
                <a:schemeClr val="accent2"/>
              </a:buClr>
              <a:buSzPts val="1000"/>
              <a:buFont typeface="Wingdings" panose="05000000000000000000" pitchFamily="2" charset="2"/>
              <a:buChar char="§"/>
              <a:tabLst>
                <a:tab pos="457200" algn="l"/>
              </a:tabLst>
            </a:pPr>
            <a:r>
              <a:rPr lang="en-US" sz="1400" dirty="0">
                <a:solidFill>
                  <a:srgbClr val="1F3358"/>
                </a:solidFill>
              </a:rPr>
              <a:t>Self-administered and done at home, the workplace and at a community testing center</a:t>
            </a:r>
          </a:p>
          <a:p>
            <a:pPr marL="342900"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400" dirty="0">
                <a:solidFill>
                  <a:srgbClr val="1F3358"/>
                </a:solidFill>
              </a:rPr>
              <a:t>Quick – results in 15-20 minutes</a:t>
            </a:r>
          </a:p>
          <a:p>
            <a:pPr marL="342900" indent="-342900">
              <a:buClr>
                <a:schemeClr val="accent2"/>
              </a:buClr>
              <a:buSzPts val="1000"/>
              <a:buFont typeface="Wingdings" panose="05000000000000000000" pitchFamily="2" charset="2"/>
              <a:buChar char="§"/>
              <a:tabLst>
                <a:tab pos="457200" algn="l"/>
              </a:tabLst>
            </a:pPr>
            <a:r>
              <a:rPr lang="en-US" sz="1400" dirty="0">
                <a:solidFill>
                  <a:srgbClr val="1F3358"/>
                </a:solidFill>
              </a:rPr>
              <a:t>Good at picking up those who are infectious but not those in pre-infectious period</a:t>
            </a:r>
          </a:p>
        </p:txBody>
      </p:sp>
      <p:sp>
        <p:nvSpPr>
          <p:cNvPr id="7" name="TextBox 6">
            <a:extLst>
              <a:ext uri="{FF2B5EF4-FFF2-40B4-BE49-F238E27FC236}">
                <a16:creationId xmlns:a16="http://schemas.microsoft.com/office/drawing/2014/main" id="{E5D228CA-5092-47A4-A83A-6BA765D7D10C}"/>
              </a:ext>
            </a:extLst>
          </p:cNvPr>
          <p:cNvSpPr txBox="1"/>
          <p:nvPr/>
        </p:nvSpPr>
        <p:spPr>
          <a:xfrm>
            <a:off x="2175772" y="5216024"/>
            <a:ext cx="8831384" cy="646331"/>
          </a:xfrm>
          <a:prstGeom prst="rect">
            <a:avLst/>
          </a:prstGeom>
          <a:noFill/>
        </p:spPr>
        <p:txBody>
          <a:bodyPr wrap="square" rtlCol="0">
            <a:spAutoFit/>
          </a:bodyPr>
          <a:lstStyle/>
          <a:p>
            <a:r>
              <a:rPr lang="en-US" sz="1800" i="1" dirty="0">
                <a:solidFill>
                  <a:srgbClr val="333333"/>
                </a:solidFill>
                <a:effectLst/>
                <a:ea typeface="Times New Roman" panose="02020603050405020304" pitchFamily="18" charset="0"/>
              </a:rPr>
              <a:t>The most flexible and cost-effective testing platform for this would be rapid antigen testing</a:t>
            </a:r>
          </a:p>
          <a:p>
            <a:endParaRPr lang="en-US" dirty="0"/>
          </a:p>
        </p:txBody>
      </p:sp>
    </p:spTree>
    <p:extLst>
      <p:ext uri="{BB962C8B-B14F-4D97-AF65-F5344CB8AC3E}">
        <p14:creationId xmlns:p14="http://schemas.microsoft.com/office/powerpoint/2010/main" val="216279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EBA5-E31D-470E-BB08-24D576BBFDCA}"/>
              </a:ext>
            </a:extLst>
          </p:cNvPr>
          <p:cNvSpPr>
            <a:spLocks noGrp="1"/>
          </p:cNvSpPr>
          <p:nvPr>
            <p:ph type="title"/>
          </p:nvPr>
        </p:nvSpPr>
        <p:spPr>
          <a:xfrm>
            <a:off x="838200" y="392462"/>
            <a:ext cx="11008962" cy="1325563"/>
          </a:xfrm>
        </p:spPr>
        <p:txBody>
          <a:bodyPr/>
          <a:lstStyle/>
          <a:p>
            <a:r>
              <a:rPr lang="en-US" dirty="0">
                <a:latin typeface="+mn-lt"/>
              </a:rPr>
              <a:t>Implementation of OSHA </a:t>
            </a:r>
            <a:r>
              <a:rPr lang="en-US" dirty="0">
                <a:solidFill>
                  <a:srgbClr val="1F3358"/>
                </a:solidFill>
                <a:latin typeface="+mn-lt"/>
              </a:rPr>
              <a:t>ETS</a:t>
            </a:r>
            <a:br>
              <a:rPr lang="en-US" dirty="0">
                <a:solidFill>
                  <a:srgbClr val="1F3358"/>
                </a:solidFill>
                <a:latin typeface="+mn-lt"/>
              </a:rPr>
            </a:br>
            <a:r>
              <a:rPr lang="en-US" sz="2000" dirty="0">
                <a:solidFill>
                  <a:schemeClr val="accent2"/>
                </a:solidFill>
                <a:latin typeface="+mn-lt"/>
              </a:rPr>
              <a:t>Vaccination vs. Testing</a:t>
            </a:r>
          </a:p>
        </p:txBody>
      </p:sp>
      <p:sp>
        <p:nvSpPr>
          <p:cNvPr id="3" name="Content Placeholder 2">
            <a:extLst>
              <a:ext uri="{FF2B5EF4-FFF2-40B4-BE49-F238E27FC236}">
                <a16:creationId xmlns:a16="http://schemas.microsoft.com/office/drawing/2014/main" id="{B845821A-BC7B-42DF-A7F2-23D69C7857C4}"/>
              </a:ext>
            </a:extLst>
          </p:cNvPr>
          <p:cNvSpPr>
            <a:spLocks noGrp="1"/>
          </p:cNvSpPr>
          <p:nvPr>
            <p:ph idx="1"/>
          </p:nvPr>
        </p:nvSpPr>
        <p:spPr>
          <a:xfrm>
            <a:off x="838200" y="1681136"/>
            <a:ext cx="8111408" cy="4784402"/>
          </a:xfrm>
        </p:spPr>
        <p:txBody>
          <a:bodyPr>
            <a:noAutofit/>
          </a:bodyPr>
          <a:lstStyle/>
          <a:p>
            <a:pPr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600" dirty="0">
                <a:solidFill>
                  <a:srgbClr val="1F3358"/>
                </a:solidFill>
              </a:rPr>
              <a:t>Vaccination mandate vs testing alternative</a:t>
            </a:r>
          </a:p>
          <a:p>
            <a:pPr marR="0" lvl="0" indent="-342900">
              <a:spcBef>
                <a:spcPts val="0"/>
              </a:spcBef>
              <a:spcAft>
                <a:spcPts val="0"/>
              </a:spcAft>
              <a:buClr>
                <a:schemeClr val="accent2"/>
              </a:buClr>
              <a:buSzPts val="1000"/>
              <a:buFont typeface="Wingdings" panose="05000000000000000000" pitchFamily="2" charset="2"/>
              <a:buChar char="§"/>
              <a:tabLst>
                <a:tab pos="457200" algn="l"/>
              </a:tabLst>
            </a:pPr>
            <a:endParaRPr lang="en-US" sz="1600" dirty="0">
              <a:solidFill>
                <a:srgbClr val="1F3358"/>
              </a:solidFill>
            </a:endParaRPr>
          </a:p>
          <a:p>
            <a:pPr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600" dirty="0">
                <a:solidFill>
                  <a:srgbClr val="1F3358"/>
                </a:solidFill>
              </a:rPr>
              <a:t>Frequency of testing</a:t>
            </a:r>
          </a:p>
          <a:p>
            <a:pPr marR="0" lvl="0" indent="-342900">
              <a:spcBef>
                <a:spcPts val="0"/>
              </a:spcBef>
              <a:spcAft>
                <a:spcPts val="0"/>
              </a:spcAft>
              <a:buClr>
                <a:schemeClr val="accent2"/>
              </a:buClr>
              <a:buSzPts val="1000"/>
              <a:buFont typeface="Wingdings" panose="05000000000000000000" pitchFamily="2" charset="2"/>
              <a:buChar char="§"/>
              <a:tabLst>
                <a:tab pos="457200" algn="l"/>
              </a:tabLst>
            </a:pPr>
            <a:endParaRPr lang="en-US" sz="1600" dirty="0">
              <a:solidFill>
                <a:srgbClr val="1F3358"/>
              </a:solidFill>
            </a:endParaRPr>
          </a:p>
          <a:p>
            <a:pPr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600" dirty="0">
                <a:solidFill>
                  <a:srgbClr val="1F3358"/>
                </a:solidFill>
              </a:rPr>
              <a:t>Testing can be paid for by the employer or employee, unless state regulations say otherwise</a:t>
            </a:r>
          </a:p>
          <a:p>
            <a:pPr marR="0" lvl="0" indent="-342900">
              <a:spcBef>
                <a:spcPts val="0"/>
              </a:spcBef>
              <a:spcAft>
                <a:spcPts val="0"/>
              </a:spcAft>
              <a:buClr>
                <a:schemeClr val="accent2"/>
              </a:buClr>
              <a:buSzPts val="1000"/>
              <a:buFont typeface="Wingdings" panose="05000000000000000000" pitchFamily="2" charset="2"/>
              <a:buChar char="§"/>
              <a:tabLst>
                <a:tab pos="457200" algn="l"/>
              </a:tabLst>
            </a:pPr>
            <a:endParaRPr lang="en-US" sz="1600" dirty="0">
              <a:solidFill>
                <a:srgbClr val="1F3358"/>
              </a:solidFill>
            </a:endParaRPr>
          </a:p>
          <a:p>
            <a:pPr marR="0" lvl="0" indent="-342900">
              <a:spcBef>
                <a:spcPts val="0"/>
              </a:spcBef>
              <a:spcAft>
                <a:spcPts val="0"/>
              </a:spcAft>
              <a:buClr>
                <a:schemeClr val="accent2"/>
              </a:buClr>
              <a:buSzPts val="1000"/>
              <a:buFont typeface="Wingdings" panose="05000000000000000000" pitchFamily="2" charset="2"/>
              <a:buChar char="§"/>
              <a:tabLst>
                <a:tab pos="457200" algn="l"/>
              </a:tabLst>
            </a:pPr>
            <a:r>
              <a:rPr lang="en-US" sz="1600" dirty="0">
                <a:solidFill>
                  <a:srgbClr val="1F3358"/>
                </a:solidFill>
              </a:rPr>
              <a:t>Process for managing positive results  </a:t>
            </a:r>
          </a:p>
          <a:p>
            <a:pPr marR="0" lvl="0" indent="-342900">
              <a:spcBef>
                <a:spcPts val="0"/>
              </a:spcBef>
              <a:spcAft>
                <a:spcPts val="0"/>
              </a:spcAft>
              <a:buClr>
                <a:schemeClr val="accent2"/>
              </a:buClr>
              <a:buSzPts val="1000"/>
              <a:buFont typeface="Wingdings" panose="05000000000000000000" pitchFamily="2" charset="2"/>
              <a:buChar char="§"/>
              <a:tabLst>
                <a:tab pos="457200" algn="l"/>
              </a:tabLst>
            </a:pPr>
            <a:endParaRPr lang="en-US" sz="1600" dirty="0">
              <a:solidFill>
                <a:srgbClr val="1F3358"/>
              </a:solidFill>
            </a:endParaRPr>
          </a:p>
          <a:p>
            <a:pPr lvl="1" indent="-342900">
              <a:spcBef>
                <a:spcPts val="0"/>
              </a:spcBef>
              <a:buClr>
                <a:schemeClr val="accent2"/>
              </a:buClr>
              <a:buSzPts val="1000"/>
              <a:buFont typeface="Wingdings" panose="05000000000000000000" pitchFamily="2" charset="2"/>
              <a:buChar char="§"/>
              <a:tabLst>
                <a:tab pos="457200" algn="l"/>
              </a:tabLst>
            </a:pPr>
            <a:r>
              <a:rPr lang="en-US" sz="1600" dirty="0">
                <a:solidFill>
                  <a:srgbClr val="1F3358"/>
                </a:solidFill>
              </a:rPr>
              <a:t>Sending employee home and isolating them </a:t>
            </a:r>
          </a:p>
          <a:p>
            <a:pPr lvl="1" indent="-342900">
              <a:spcBef>
                <a:spcPts val="0"/>
              </a:spcBef>
              <a:buClr>
                <a:schemeClr val="accent2"/>
              </a:buClr>
              <a:buSzPts val="1000"/>
              <a:buFont typeface="Wingdings" panose="05000000000000000000" pitchFamily="2" charset="2"/>
              <a:buChar char="§"/>
              <a:tabLst>
                <a:tab pos="457200" algn="l"/>
              </a:tabLst>
            </a:pPr>
            <a:r>
              <a:rPr lang="en-US" sz="1600" dirty="0">
                <a:solidFill>
                  <a:srgbClr val="1F3358"/>
                </a:solidFill>
              </a:rPr>
              <a:t>If test positive from a rapid antigen test, then option to do a confirmatory PCR test and if this is negative the person can return to the workplace</a:t>
            </a:r>
          </a:p>
          <a:p>
            <a:pPr lvl="1" indent="-342900">
              <a:spcBef>
                <a:spcPts val="0"/>
              </a:spcBef>
              <a:buClr>
                <a:schemeClr val="accent2"/>
              </a:buClr>
              <a:buSzPts val="1000"/>
              <a:buFont typeface="Wingdings" panose="05000000000000000000" pitchFamily="2" charset="2"/>
              <a:buChar char="§"/>
              <a:tabLst>
                <a:tab pos="457200" algn="l"/>
              </a:tabLst>
            </a:pPr>
            <a:r>
              <a:rPr lang="en-US" sz="1600" dirty="0">
                <a:solidFill>
                  <a:srgbClr val="1F3358"/>
                </a:solidFill>
              </a:rPr>
              <a:t>It is also possible to accept all rapid antigen tests as true positives as the false positive rate in practice tends to be less than 1%</a:t>
            </a:r>
          </a:p>
          <a:p>
            <a:endParaRPr lang="en-US" sz="1200" dirty="0">
              <a:solidFill>
                <a:srgbClr val="1F3358"/>
              </a:solidFill>
            </a:endParaRPr>
          </a:p>
        </p:txBody>
      </p:sp>
      <p:sp>
        <p:nvSpPr>
          <p:cNvPr id="7" name="TextBox 6">
            <a:extLst>
              <a:ext uri="{FF2B5EF4-FFF2-40B4-BE49-F238E27FC236}">
                <a16:creationId xmlns:a16="http://schemas.microsoft.com/office/drawing/2014/main" id="{AD41A978-7095-487D-9B87-F3D8374636CB}"/>
              </a:ext>
            </a:extLst>
          </p:cNvPr>
          <p:cNvSpPr txBox="1"/>
          <p:nvPr/>
        </p:nvSpPr>
        <p:spPr>
          <a:xfrm>
            <a:off x="9197748" y="2175340"/>
            <a:ext cx="2649414" cy="923330"/>
          </a:xfrm>
          <a:prstGeom prst="rect">
            <a:avLst/>
          </a:prstGeom>
          <a:noFill/>
        </p:spPr>
        <p:txBody>
          <a:bodyPr wrap="square" rtlCol="0">
            <a:spAutoFit/>
          </a:bodyPr>
          <a:lstStyle/>
          <a:p>
            <a:pPr algn="ctr"/>
            <a:r>
              <a:rPr lang="en-US" i="1" dirty="0"/>
              <a:t>Vaccination and Testing are not equivalent safeguards</a:t>
            </a:r>
          </a:p>
        </p:txBody>
      </p:sp>
    </p:spTree>
    <p:extLst>
      <p:ext uri="{BB962C8B-B14F-4D97-AF65-F5344CB8AC3E}">
        <p14:creationId xmlns:p14="http://schemas.microsoft.com/office/powerpoint/2010/main" val="1092213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49"/>
          <p:cNvSpPr txBox="1"/>
          <p:nvPr/>
        </p:nvSpPr>
        <p:spPr>
          <a:xfrm>
            <a:off x="272223" y="1632535"/>
            <a:ext cx="7001784" cy="2683771"/>
          </a:xfrm>
          <a:prstGeom prst="rect">
            <a:avLst/>
          </a:prstGeom>
          <a:noFill/>
          <a:ln>
            <a:noFill/>
          </a:ln>
        </p:spPr>
        <p:txBody>
          <a:bodyPr spcFirstLastPara="1" wrap="square" lIns="121900" tIns="121900" rIns="121900" bIns="121900" anchor="t" anchorCtr="0">
            <a:spAutoFit/>
          </a:bodyPr>
          <a:lstStyle/>
          <a:p>
            <a:pPr marL="609585" indent="-342900">
              <a:lnSpc>
                <a:spcPct val="90000"/>
              </a:lnSpc>
              <a:buClr>
                <a:schemeClr val="accent2"/>
              </a:buClr>
              <a:buSzPts val="1000"/>
              <a:buFont typeface="Wingdings" panose="05000000000000000000" pitchFamily="2" charset="2"/>
              <a:buChar char="§"/>
              <a:tabLst>
                <a:tab pos="457200" algn="l"/>
              </a:tabLst>
            </a:pPr>
            <a:r>
              <a:rPr lang="en" sz="1600" dirty="0">
                <a:solidFill>
                  <a:srgbClr val="1F3358"/>
                </a:solidFill>
                <a:sym typeface="Open Sans"/>
              </a:rPr>
              <a:t>Delta Surge</a:t>
            </a:r>
          </a:p>
          <a:p>
            <a:pPr marL="1066785" lvl="1" indent="-34290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sym typeface="Open Sans"/>
              </a:rPr>
              <a:t>Hitting vaccinated population</a:t>
            </a:r>
          </a:p>
          <a:p>
            <a:pPr marL="1066785" lvl="1" indent="-34290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sym typeface="Open Sans"/>
              </a:rPr>
              <a:t>Spreading in schools/workplace</a:t>
            </a:r>
          </a:p>
          <a:p>
            <a:pPr marL="1066785" lvl="1" indent="-34290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sym typeface="Open Sans"/>
              </a:rPr>
              <a:t>Booster uptake is too low</a:t>
            </a:r>
          </a:p>
          <a:p>
            <a:pPr marL="1066785" lvl="1" indent="-34290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sym typeface="Open Sans"/>
              </a:rPr>
              <a:t>Testing is too limited and many infections go undetected</a:t>
            </a:r>
          </a:p>
          <a:p>
            <a:pPr marL="723885" lvl="1">
              <a:lnSpc>
                <a:spcPct val="90000"/>
              </a:lnSpc>
              <a:buClr>
                <a:schemeClr val="accent2"/>
              </a:buClr>
              <a:buSzPts val="1000"/>
              <a:tabLst>
                <a:tab pos="457200" algn="l"/>
              </a:tabLst>
            </a:pPr>
            <a:r>
              <a:rPr lang="en-US" sz="1600" dirty="0">
                <a:solidFill>
                  <a:srgbClr val="1F3358"/>
                </a:solidFill>
                <a:sym typeface="Open Sans"/>
              </a:rPr>
              <a:t> </a:t>
            </a:r>
          </a:p>
          <a:p>
            <a:pPr marL="609585" indent="-342900">
              <a:lnSpc>
                <a:spcPct val="90000"/>
              </a:lnSpc>
              <a:buClr>
                <a:schemeClr val="accent2"/>
              </a:buClr>
              <a:buSzPts val="1000"/>
              <a:buFont typeface="Wingdings" panose="05000000000000000000" pitchFamily="2" charset="2"/>
              <a:buChar char="§"/>
              <a:tabLst>
                <a:tab pos="457200" algn="l"/>
              </a:tabLst>
            </a:pPr>
            <a:r>
              <a:rPr lang="en" sz="1600" dirty="0">
                <a:solidFill>
                  <a:srgbClr val="1F3358"/>
                </a:solidFill>
                <a:sym typeface="Open Sans"/>
              </a:rPr>
              <a:t>Outbreaks amongst vaccinated </a:t>
            </a:r>
          </a:p>
          <a:p>
            <a:pPr marL="1066785" lvl="1" indent="-342900">
              <a:lnSpc>
                <a:spcPct val="90000"/>
              </a:lnSpc>
              <a:buClr>
                <a:schemeClr val="accent2"/>
              </a:buClr>
              <a:buSzPts val="1000"/>
              <a:buFont typeface="Wingdings" panose="05000000000000000000" pitchFamily="2" charset="2"/>
              <a:buChar char="§"/>
              <a:tabLst>
                <a:tab pos="457200" algn="l"/>
              </a:tabLst>
            </a:pPr>
            <a:r>
              <a:rPr lang="en" sz="1600" dirty="0">
                <a:solidFill>
                  <a:srgbClr val="1F3358"/>
                </a:solidFill>
                <a:sym typeface="Open Sans"/>
              </a:rPr>
              <a:t>Not well understood</a:t>
            </a:r>
          </a:p>
          <a:p>
            <a:pPr marL="1066785" lvl="1" indent="-342900">
              <a:lnSpc>
                <a:spcPct val="90000"/>
              </a:lnSpc>
              <a:buClr>
                <a:schemeClr val="accent2"/>
              </a:buClr>
              <a:buSzPts val="1000"/>
              <a:buFont typeface="Wingdings" panose="05000000000000000000" pitchFamily="2" charset="2"/>
              <a:buChar char="§"/>
              <a:tabLst>
                <a:tab pos="457200" algn="l"/>
              </a:tabLst>
            </a:pPr>
            <a:r>
              <a:rPr lang="en" sz="1600" dirty="0">
                <a:solidFill>
                  <a:srgbClr val="1F3358"/>
                </a:solidFill>
                <a:sym typeface="Open Sans"/>
              </a:rPr>
              <a:t>May need to trigger mandatory testing</a:t>
            </a:r>
          </a:p>
          <a:p>
            <a:pPr marL="723885" lvl="1">
              <a:lnSpc>
                <a:spcPct val="90000"/>
              </a:lnSpc>
              <a:buClr>
                <a:schemeClr val="accent2"/>
              </a:buClr>
              <a:buSzPts val="1000"/>
              <a:tabLst>
                <a:tab pos="457200" algn="l"/>
              </a:tabLst>
            </a:pPr>
            <a:endParaRPr lang="en" sz="1600" dirty="0">
              <a:solidFill>
                <a:srgbClr val="1F3358"/>
              </a:solidFill>
              <a:sym typeface="Open Sans"/>
            </a:endParaRPr>
          </a:p>
          <a:p>
            <a:pPr marL="609585" indent="-34290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sym typeface="Open Sans"/>
              </a:rPr>
              <a:t>Contingency planning required now</a:t>
            </a:r>
            <a:endParaRPr sz="1600" dirty="0">
              <a:solidFill>
                <a:srgbClr val="1F3358"/>
              </a:solidFill>
              <a:sym typeface="Open Sans"/>
            </a:endParaRPr>
          </a:p>
        </p:txBody>
      </p:sp>
      <p:pic>
        <p:nvPicPr>
          <p:cNvPr id="189" name="Google Shape;189;p49"/>
          <p:cNvPicPr preferRelativeResize="0"/>
          <p:nvPr/>
        </p:nvPicPr>
        <p:blipFill>
          <a:blip r:embed="rId3">
            <a:alphaModFix/>
          </a:blip>
          <a:stretch>
            <a:fillRect/>
          </a:stretch>
        </p:blipFill>
        <p:spPr>
          <a:xfrm>
            <a:off x="8172611" y="925367"/>
            <a:ext cx="3342770" cy="3535650"/>
          </a:xfrm>
          <a:prstGeom prst="rect">
            <a:avLst/>
          </a:prstGeom>
          <a:noFill/>
          <a:ln w="9525" cap="flat" cmpd="sng">
            <a:solidFill>
              <a:srgbClr val="F4F7FF"/>
            </a:solidFill>
            <a:prstDash val="solid"/>
            <a:round/>
            <a:headEnd type="none" w="sm" len="sm"/>
            <a:tailEnd type="none" w="sm" len="sm"/>
          </a:ln>
        </p:spPr>
      </p:pic>
      <p:sp>
        <p:nvSpPr>
          <p:cNvPr id="12" name="Title 1">
            <a:extLst>
              <a:ext uri="{FF2B5EF4-FFF2-40B4-BE49-F238E27FC236}">
                <a16:creationId xmlns:a16="http://schemas.microsoft.com/office/drawing/2014/main" id="{BBD65E7C-074F-4E58-ADF5-7F7D77E24776}"/>
              </a:ext>
            </a:extLst>
          </p:cNvPr>
          <p:cNvSpPr>
            <a:spLocks noGrp="1"/>
          </p:cNvSpPr>
          <p:nvPr>
            <p:ph type="title"/>
          </p:nvPr>
        </p:nvSpPr>
        <p:spPr>
          <a:xfrm>
            <a:off x="361622" y="379523"/>
            <a:ext cx="11008962" cy="1325563"/>
          </a:xfrm>
        </p:spPr>
        <p:txBody>
          <a:bodyPr/>
          <a:lstStyle/>
          <a:p>
            <a:r>
              <a:rPr lang="en-US" dirty="0">
                <a:latin typeface="+mn-lt"/>
              </a:rPr>
              <a:t>Preparing for Potential Workplace Outbreaks</a:t>
            </a:r>
            <a:br>
              <a:rPr lang="en-US" dirty="0">
                <a:latin typeface="+mn-lt"/>
              </a:rPr>
            </a:br>
            <a:endParaRPr lang="en-US" sz="2000" dirty="0">
              <a:solidFill>
                <a:schemeClr val="accent2"/>
              </a:solidFill>
              <a:latin typeface="+mn-lt"/>
            </a:endParaRPr>
          </a:p>
        </p:txBody>
      </p:sp>
      <p:sp>
        <p:nvSpPr>
          <p:cNvPr id="2" name="TextBox 1">
            <a:extLst>
              <a:ext uri="{FF2B5EF4-FFF2-40B4-BE49-F238E27FC236}">
                <a16:creationId xmlns:a16="http://schemas.microsoft.com/office/drawing/2014/main" id="{811B113B-CF2A-476F-A8F8-C6417F7AF688}"/>
              </a:ext>
            </a:extLst>
          </p:cNvPr>
          <p:cNvSpPr txBox="1"/>
          <p:nvPr/>
        </p:nvSpPr>
        <p:spPr>
          <a:xfrm>
            <a:off x="8055886" y="4568199"/>
            <a:ext cx="3927944" cy="1900777"/>
          </a:xfrm>
          <a:prstGeom prst="rect">
            <a:avLst/>
          </a:prstGeom>
          <a:noFill/>
        </p:spPr>
        <p:txBody>
          <a:bodyPr wrap="square" rtlCol="0">
            <a:spAutoFit/>
          </a:bodyPr>
          <a:lstStyle/>
          <a:p>
            <a:pPr marL="203195" defTabSz="1219170">
              <a:lnSpc>
                <a:spcPct val="150000"/>
              </a:lnSpc>
              <a:buClr>
                <a:srgbClr val="000000"/>
              </a:buClr>
              <a:buSzPts val="1200"/>
            </a:pPr>
            <a:r>
              <a:rPr lang="en-US" sz="1600" i="1" kern="0" dirty="0">
                <a:solidFill>
                  <a:srgbClr val="000000"/>
                </a:solidFill>
                <a:ea typeface="Open Sans"/>
                <a:cs typeface="Open Sans"/>
                <a:sym typeface="Open Sans"/>
              </a:rPr>
              <a:t>UC Berkeley’s recent case: </a:t>
            </a:r>
          </a:p>
          <a:p>
            <a:pPr marL="203195" defTabSz="1219170">
              <a:lnSpc>
                <a:spcPct val="150000"/>
              </a:lnSpc>
              <a:buClr>
                <a:srgbClr val="000000"/>
              </a:buClr>
              <a:buSzPts val="1200"/>
            </a:pPr>
            <a:r>
              <a:rPr lang="en-US" sz="1600" i="1" kern="0" dirty="0">
                <a:solidFill>
                  <a:srgbClr val="000000"/>
                </a:solidFill>
                <a:ea typeface="Open Sans"/>
                <a:cs typeface="Open Sans"/>
                <a:sym typeface="Open Sans"/>
              </a:rPr>
              <a:t>“...university officials revealed that of 172 team players, staff and volunteers tested, 46 were infected — and at least 31 were symptomatic.”</a:t>
            </a:r>
          </a:p>
        </p:txBody>
      </p:sp>
      <p:sp>
        <p:nvSpPr>
          <p:cNvPr id="15" name="bk object 16">
            <a:extLst>
              <a:ext uri="{FF2B5EF4-FFF2-40B4-BE49-F238E27FC236}">
                <a16:creationId xmlns:a16="http://schemas.microsoft.com/office/drawing/2014/main" id="{413C9FA9-F927-4B6A-8956-8091CE38A52A}"/>
              </a:ext>
            </a:extLst>
          </p:cNvPr>
          <p:cNvSpPr/>
          <p:nvPr/>
        </p:nvSpPr>
        <p:spPr>
          <a:xfrm>
            <a:off x="821416" y="5703659"/>
            <a:ext cx="3314700" cy="774700"/>
          </a:xfrm>
          <a:prstGeom prst="rect">
            <a:avLst/>
          </a:prstGeom>
          <a:blipFill>
            <a:blip r:embed="rId4">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35F9-4B53-460C-907A-B30B1E4F8C61}"/>
              </a:ext>
            </a:extLst>
          </p:cNvPr>
          <p:cNvSpPr>
            <a:spLocks noGrp="1"/>
          </p:cNvSpPr>
          <p:nvPr>
            <p:ph type="title"/>
          </p:nvPr>
        </p:nvSpPr>
        <p:spPr/>
        <p:txBody>
          <a:bodyPr/>
          <a:lstStyle/>
          <a:p>
            <a:r>
              <a:rPr lang="en-US" dirty="0">
                <a:solidFill>
                  <a:srgbClr val="1F3358"/>
                </a:solidFill>
                <a:latin typeface="+mn-lt"/>
              </a:rPr>
              <a:t>Consideration Related to Natural Immunity</a:t>
            </a:r>
          </a:p>
        </p:txBody>
      </p:sp>
      <p:sp>
        <p:nvSpPr>
          <p:cNvPr id="3" name="TextBox 2">
            <a:extLst>
              <a:ext uri="{FF2B5EF4-FFF2-40B4-BE49-F238E27FC236}">
                <a16:creationId xmlns:a16="http://schemas.microsoft.com/office/drawing/2014/main" id="{2A8A34C8-1A3A-CF45-82CD-E81C48CF4D18}"/>
              </a:ext>
            </a:extLst>
          </p:cNvPr>
          <p:cNvSpPr txBox="1"/>
          <p:nvPr/>
        </p:nvSpPr>
        <p:spPr>
          <a:xfrm>
            <a:off x="848783" y="1371055"/>
            <a:ext cx="10212753" cy="5041380"/>
          </a:xfrm>
          <a:prstGeom prst="rect">
            <a:avLst/>
          </a:prstGeom>
          <a:noFill/>
        </p:spPr>
        <p:txBody>
          <a:bodyPr wrap="square" rtlCol="0">
            <a:spAutoFit/>
          </a:bodyPr>
          <a:lstStyle/>
          <a:p>
            <a:pPr marL="285750" indent="-28575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Natural immunity </a:t>
            </a:r>
          </a:p>
          <a:p>
            <a:pPr marL="742950" lvl="1" indent="-28575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Acquired from exposure to the disease organism through infection with the actual disease </a:t>
            </a:r>
          </a:p>
          <a:p>
            <a:pPr marL="742950" lvl="1" indent="-28575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Once exposed, immune system will recognize it and immediately produce the antibodies needed to fight it.</a:t>
            </a:r>
          </a:p>
          <a:p>
            <a:pPr marL="742950" lvl="1" indent="-28575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Many governments accept evidence of a past COVID infection within 90 days for exemption from vaccine requirements and travel</a:t>
            </a:r>
          </a:p>
          <a:p>
            <a:pPr>
              <a:lnSpc>
                <a:spcPct val="90000"/>
              </a:lnSpc>
              <a:buClr>
                <a:schemeClr val="accent2"/>
              </a:buClr>
              <a:buSzPts val="1000"/>
              <a:tabLst>
                <a:tab pos="457200" algn="l"/>
              </a:tabLst>
            </a:pPr>
            <a:endParaRPr lang="en-US" sz="1600" dirty="0">
              <a:solidFill>
                <a:srgbClr val="1F3358"/>
              </a:solidFill>
            </a:endParaRPr>
          </a:p>
          <a:p>
            <a:pPr marL="285750" indent="-285750" fontAlgn="base">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COVID-19 and Natural Immunity</a:t>
            </a:r>
          </a:p>
          <a:p>
            <a:pPr marL="742950" lvl="1" indent="-285750" fontAlgn="base">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Recent </a:t>
            </a:r>
            <a:r>
              <a:rPr lang="en-US" sz="1600" dirty="0">
                <a:solidFill>
                  <a:srgbClr val="1F3358"/>
                </a:solidFill>
                <a:hlinkClick r:id="rId2">
                  <a:extLst>
                    <a:ext uri="{A12FA001-AC4F-418D-AE19-62706E023703}">
                      <ahyp:hlinkClr xmlns:ahyp="http://schemas.microsoft.com/office/drawing/2018/hyperlinkcolor" val="tx"/>
                    </a:ext>
                  </a:extLst>
                </a:hlinkClick>
              </a:rPr>
              <a:t>Israeli study</a:t>
            </a:r>
            <a:r>
              <a:rPr lang="en-US" sz="1600" dirty="0">
                <a:solidFill>
                  <a:srgbClr val="1F3358"/>
                </a:solidFill>
              </a:rPr>
              <a:t> found that natural immunity is much more effective than vaccines in protecting individuals</a:t>
            </a:r>
          </a:p>
          <a:p>
            <a:pPr marL="742950" lvl="1" indent="-285750" fontAlgn="base">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CDC perspective </a:t>
            </a:r>
          </a:p>
          <a:p>
            <a:pPr marL="1200150" lvl="2" indent="-28575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Getting vaccinated for the coronavirus when you’ve already had COVID-19 significantly enhances your immune protection and further reduces your risk of reinfection</a:t>
            </a:r>
          </a:p>
          <a:p>
            <a:pPr marL="1200150" lvl="2" indent="-28575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If you had COVID-19 before and are not vaccinated, your risk of getting re-infected is more than two times higher than for those who got vaccinated after having COVID-19</a:t>
            </a:r>
          </a:p>
          <a:p>
            <a:pPr marL="1200150" lvl="2" indent="-28575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Roughly one-third of those with COVID-19 cases in the study had no apparent natural immunity</a:t>
            </a:r>
          </a:p>
          <a:p>
            <a:pPr marL="1200150" lvl="2" indent="-285750">
              <a:lnSpc>
                <a:spcPct val="90000"/>
              </a:lnSpc>
              <a:buClr>
                <a:schemeClr val="accent2"/>
              </a:buClr>
              <a:buSzPts val="1000"/>
              <a:buFont typeface="Wingdings" panose="05000000000000000000" pitchFamily="2" charset="2"/>
              <a:buChar char="§"/>
              <a:tabLst>
                <a:tab pos="457200" algn="l"/>
              </a:tabLst>
            </a:pPr>
            <a:endParaRPr lang="en-US" sz="1600" dirty="0">
              <a:solidFill>
                <a:srgbClr val="1F3358"/>
              </a:solidFill>
            </a:endParaRPr>
          </a:p>
          <a:p>
            <a:pPr marL="171450" indent="-17145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Some studies show that natural immunity to the coronavirus weakens (wanes) over time and does so faster than immunity provided by COVID-19 vaccination.</a:t>
            </a:r>
          </a:p>
          <a:p>
            <a:pPr marL="171450" indent="-171450">
              <a:lnSpc>
                <a:spcPct val="90000"/>
              </a:lnSpc>
              <a:buClr>
                <a:schemeClr val="accent2"/>
              </a:buClr>
              <a:buSzPts val="1000"/>
              <a:buFont typeface="Wingdings" panose="05000000000000000000" pitchFamily="2" charset="2"/>
              <a:buChar char="§"/>
              <a:tabLst>
                <a:tab pos="457200" algn="l"/>
              </a:tabLst>
            </a:pPr>
            <a:endParaRPr lang="en-US" sz="1600" dirty="0">
              <a:solidFill>
                <a:srgbClr val="1F3358"/>
              </a:solidFill>
            </a:endParaRPr>
          </a:p>
          <a:p>
            <a:pPr marL="171450" indent="-171450">
              <a:lnSpc>
                <a:spcPct val="90000"/>
              </a:lnSpc>
              <a:buClr>
                <a:schemeClr val="accent2"/>
              </a:buClr>
              <a:buSzPts val="1000"/>
              <a:buFont typeface="Wingdings" panose="05000000000000000000" pitchFamily="2" charset="2"/>
              <a:buChar char="§"/>
              <a:tabLst>
                <a:tab pos="457200" algn="l"/>
              </a:tabLst>
            </a:pPr>
            <a:r>
              <a:rPr lang="en-US" sz="1600" dirty="0">
                <a:solidFill>
                  <a:srgbClr val="1F3358"/>
                </a:solidFill>
              </a:rPr>
              <a:t>Omicron – evidence that the omicron variant reinfects people who have had COVID at a higher rate than delta</a:t>
            </a:r>
          </a:p>
          <a:p>
            <a:pPr algn="l"/>
            <a:endParaRPr lang="en-US" sz="1600" b="0" i="0" dirty="0">
              <a:solidFill>
                <a:srgbClr val="1F3358"/>
              </a:solidFill>
              <a:effectLst/>
            </a:endParaRPr>
          </a:p>
          <a:p>
            <a:pPr algn="l" fontAlgn="base">
              <a:buFont typeface="Arial" panose="020B0604020202020204" pitchFamily="34" charset="0"/>
              <a:buChar char="•"/>
            </a:pPr>
            <a:endParaRPr lang="en-US" sz="1600" dirty="0">
              <a:solidFill>
                <a:srgbClr val="333333"/>
              </a:solidFill>
            </a:endParaRPr>
          </a:p>
          <a:p>
            <a:pPr algn="l"/>
            <a:endParaRPr lang="en-US" sz="1600" dirty="0"/>
          </a:p>
        </p:txBody>
      </p:sp>
    </p:spTree>
    <p:extLst>
      <p:ext uri="{BB962C8B-B14F-4D97-AF65-F5344CB8AC3E}">
        <p14:creationId xmlns:p14="http://schemas.microsoft.com/office/powerpoint/2010/main" val="81737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535F9-4B53-460C-907A-B30B1E4F8C61}"/>
              </a:ext>
            </a:extLst>
          </p:cNvPr>
          <p:cNvSpPr>
            <a:spLocks noGrp="1"/>
          </p:cNvSpPr>
          <p:nvPr>
            <p:ph type="title"/>
          </p:nvPr>
        </p:nvSpPr>
        <p:spPr/>
        <p:txBody>
          <a:bodyPr/>
          <a:lstStyle/>
          <a:p>
            <a:r>
              <a:rPr lang="en-US" dirty="0">
                <a:solidFill>
                  <a:srgbClr val="1F3358"/>
                </a:solidFill>
                <a:latin typeface="+mn-lt"/>
              </a:rPr>
              <a:t>The Omicron Variant</a:t>
            </a:r>
          </a:p>
        </p:txBody>
      </p:sp>
      <p:sp>
        <p:nvSpPr>
          <p:cNvPr id="3" name="Content Placeholder 2">
            <a:extLst>
              <a:ext uri="{FF2B5EF4-FFF2-40B4-BE49-F238E27FC236}">
                <a16:creationId xmlns:a16="http://schemas.microsoft.com/office/drawing/2014/main" id="{A5C9605B-B24B-430E-AD1D-BFE5EB002CF9}"/>
              </a:ext>
            </a:extLst>
          </p:cNvPr>
          <p:cNvSpPr>
            <a:spLocks noGrp="1"/>
          </p:cNvSpPr>
          <p:nvPr>
            <p:ph idx="1"/>
          </p:nvPr>
        </p:nvSpPr>
        <p:spPr>
          <a:xfrm>
            <a:off x="681648" y="1690688"/>
            <a:ext cx="9062427" cy="4351338"/>
          </a:xfrm>
        </p:spPr>
        <p:txBody>
          <a:bodyPr>
            <a:normAutofit/>
          </a:bodyPr>
          <a:lstStyle/>
          <a:p>
            <a:pPr lvl="0">
              <a:buClr>
                <a:schemeClr val="accent2"/>
              </a:buClr>
              <a:buSzPts val="1000"/>
              <a:buFont typeface="Wingdings" panose="05000000000000000000" pitchFamily="2" charset="2"/>
              <a:buChar char="§"/>
              <a:tabLst>
                <a:tab pos="457200" algn="l"/>
              </a:tabLst>
            </a:pPr>
            <a:r>
              <a:rPr lang="en-US" sz="1800" dirty="0">
                <a:solidFill>
                  <a:srgbClr val="1F3358"/>
                </a:solidFill>
              </a:rPr>
              <a:t>Already spread to 50 countries and local transmission in several countries</a:t>
            </a:r>
          </a:p>
          <a:p>
            <a:pPr lvl="0">
              <a:buClr>
                <a:schemeClr val="accent2"/>
              </a:buClr>
              <a:buSzPts val="1000"/>
              <a:buFont typeface="Wingdings" panose="05000000000000000000" pitchFamily="2" charset="2"/>
              <a:buChar char="§"/>
              <a:tabLst>
                <a:tab pos="457200" algn="l"/>
              </a:tabLst>
            </a:pPr>
            <a:r>
              <a:rPr lang="en-US" sz="1800" dirty="0">
                <a:solidFill>
                  <a:srgbClr val="1F3358"/>
                </a:solidFill>
              </a:rPr>
              <a:t>Evidence that it is more infectious</a:t>
            </a:r>
          </a:p>
          <a:p>
            <a:pPr lvl="0">
              <a:buClr>
                <a:schemeClr val="accent2"/>
              </a:buClr>
              <a:buSzPts val="1000"/>
              <a:buFont typeface="Wingdings" panose="05000000000000000000" pitchFamily="2" charset="2"/>
              <a:buChar char="§"/>
              <a:tabLst>
                <a:tab pos="457200" algn="l"/>
              </a:tabLst>
            </a:pPr>
            <a:r>
              <a:rPr lang="en-US" sz="1800" dirty="0">
                <a:solidFill>
                  <a:srgbClr val="1F3358"/>
                </a:solidFill>
              </a:rPr>
              <a:t>Evidence that it can evade past infection with COVID</a:t>
            </a:r>
          </a:p>
          <a:p>
            <a:pPr lvl="0">
              <a:buClr>
                <a:schemeClr val="accent2"/>
              </a:buClr>
              <a:buSzPts val="1000"/>
              <a:buFont typeface="Wingdings" panose="05000000000000000000" pitchFamily="2" charset="2"/>
              <a:buChar char="§"/>
              <a:tabLst>
                <a:tab pos="457200" algn="l"/>
              </a:tabLst>
            </a:pPr>
            <a:r>
              <a:rPr lang="en-US" sz="1800" dirty="0">
                <a:solidFill>
                  <a:srgbClr val="1F3358"/>
                </a:solidFill>
              </a:rPr>
              <a:t>Encouraging early evidence that it may cause milder disease BUT too early to be certain</a:t>
            </a:r>
          </a:p>
          <a:p>
            <a:pPr lvl="0">
              <a:buClr>
                <a:schemeClr val="accent2"/>
              </a:buClr>
              <a:buSzPts val="1000"/>
              <a:buFont typeface="Wingdings" panose="05000000000000000000" pitchFamily="2" charset="2"/>
              <a:buChar char="§"/>
              <a:tabLst>
                <a:tab pos="457200" algn="l"/>
              </a:tabLst>
            </a:pPr>
            <a:r>
              <a:rPr lang="en-US" sz="1800" dirty="0">
                <a:solidFill>
                  <a:srgbClr val="1F3358"/>
                </a:solidFill>
              </a:rPr>
              <a:t>Impact on vaccines is not yet known – experts optimistic that vaccines will still protect against severe disease</a:t>
            </a:r>
          </a:p>
          <a:p>
            <a:pPr lvl="0">
              <a:buClr>
                <a:schemeClr val="accent2"/>
              </a:buClr>
              <a:buSzPts val="1000"/>
              <a:buFont typeface="Wingdings" panose="05000000000000000000" pitchFamily="2" charset="2"/>
              <a:buChar char="§"/>
              <a:tabLst>
                <a:tab pos="457200" algn="l"/>
              </a:tabLst>
            </a:pPr>
            <a:r>
              <a:rPr lang="en-US" sz="1800" dirty="0">
                <a:solidFill>
                  <a:srgbClr val="1F3358"/>
                </a:solidFill>
              </a:rPr>
              <a:t>Breakthrough infections do occur – unknown if at a similar or higher rate than with delta</a:t>
            </a:r>
          </a:p>
          <a:p>
            <a:pPr lvl="0">
              <a:buClr>
                <a:schemeClr val="accent2"/>
              </a:buClr>
              <a:buSzPts val="1000"/>
              <a:buFont typeface="Wingdings" panose="05000000000000000000" pitchFamily="2" charset="2"/>
              <a:buChar char="§"/>
              <a:tabLst>
                <a:tab pos="457200" algn="l"/>
              </a:tabLst>
            </a:pPr>
            <a:r>
              <a:rPr lang="en-US" sz="1800" dirty="0">
                <a:solidFill>
                  <a:srgbClr val="1F3358"/>
                </a:solidFill>
              </a:rPr>
              <a:t>May have implications for future vaccines</a:t>
            </a:r>
          </a:p>
          <a:p>
            <a:pPr lvl="0">
              <a:buClr>
                <a:srgbClr val="EE862E"/>
              </a:buClr>
              <a:buFont typeface="Wingdings" panose="05000000000000000000" pitchFamily="2" charset="2"/>
              <a:buChar char="§"/>
            </a:pPr>
            <a:endParaRPr lang="en-US" sz="2400" dirty="0">
              <a:cs typeface="Calibri" panose="020F0502020204030204" pitchFamily="34" charset="0"/>
            </a:endParaRPr>
          </a:p>
          <a:p>
            <a:pPr marL="457200" lvl="1" indent="0">
              <a:buClr>
                <a:srgbClr val="EE862E"/>
              </a:buClr>
              <a:buNone/>
            </a:pPr>
            <a:endParaRPr lang="en-US" sz="2400" dirty="0">
              <a:cs typeface="Calibri" panose="020F0502020204030204" pitchFamily="34" charset="0"/>
            </a:endParaRPr>
          </a:p>
          <a:p>
            <a:pPr marL="0" indent="0">
              <a:buNone/>
            </a:pPr>
            <a:endParaRPr lang="en-US" sz="2800" dirty="0"/>
          </a:p>
        </p:txBody>
      </p:sp>
    </p:spTree>
    <p:extLst>
      <p:ext uri="{BB962C8B-B14F-4D97-AF65-F5344CB8AC3E}">
        <p14:creationId xmlns:p14="http://schemas.microsoft.com/office/powerpoint/2010/main" val="3160991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1486-CE14-BC47-B355-645FA0D1C583}"/>
              </a:ext>
            </a:extLst>
          </p:cNvPr>
          <p:cNvSpPr>
            <a:spLocks noGrp="1"/>
          </p:cNvSpPr>
          <p:nvPr>
            <p:ph type="title"/>
          </p:nvPr>
        </p:nvSpPr>
        <p:spPr>
          <a:xfrm>
            <a:off x="502138" y="63695"/>
            <a:ext cx="7149123" cy="848067"/>
          </a:xfrm>
        </p:spPr>
        <p:txBody>
          <a:bodyPr/>
          <a:lstStyle/>
          <a:p>
            <a:r>
              <a:rPr lang="en-US" b="1" dirty="0">
                <a:solidFill>
                  <a:srgbClr val="1F3358"/>
                </a:solidFill>
                <a:latin typeface="+mn-lt"/>
              </a:rPr>
              <a:t>Questions? </a:t>
            </a:r>
            <a:endParaRPr lang="en-US" b="1" dirty="0">
              <a:solidFill>
                <a:srgbClr val="1F3358"/>
              </a:solidFill>
              <a:highlight>
                <a:srgbClr val="FFFF00"/>
              </a:highlight>
              <a:latin typeface="+mn-lt"/>
            </a:endParaRPr>
          </a:p>
        </p:txBody>
      </p:sp>
      <p:sp>
        <p:nvSpPr>
          <p:cNvPr id="9" name="Rectangle 8">
            <a:extLst>
              <a:ext uri="{FF2B5EF4-FFF2-40B4-BE49-F238E27FC236}">
                <a16:creationId xmlns:a16="http://schemas.microsoft.com/office/drawing/2014/main" id="{95630B55-D30A-4F54-8017-A6DB6CB08383}"/>
              </a:ext>
            </a:extLst>
          </p:cNvPr>
          <p:cNvSpPr/>
          <p:nvPr/>
        </p:nvSpPr>
        <p:spPr>
          <a:xfrm>
            <a:off x="836082" y="6073170"/>
            <a:ext cx="3705704" cy="784830"/>
          </a:xfrm>
          <a:prstGeom prst="rect">
            <a:avLst/>
          </a:prstGeom>
        </p:spPr>
        <p:txBody>
          <a:bodyPr wrap="square">
            <a:spAutoFit/>
          </a:bodyPr>
          <a:lstStyle/>
          <a:p>
            <a:pPr lvl="0" algn="ctr"/>
            <a:r>
              <a:rPr lang="en-US" sz="1500" b="1" dirty="0"/>
              <a:t>Ashley Reynolds</a:t>
            </a:r>
          </a:p>
          <a:p>
            <a:pPr lvl="0" algn="ctr"/>
            <a:r>
              <a:rPr lang="en-US" sz="1500" dirty="0"/>
              <a:t>Chief Experience Officer</a:t>
            </a:r>
          </a:p>
          <a:p>
            <a:pPr lvl="0" algn="ctr"/>
            <a:r>
              <a:rPr lang="en-US" sz="1500" dirty="0" err="1"/>
              <a:t>BioIQ</a:t>
            </a:r>
            <a:endParaRPr lang="en-US" sz="1500" dirty="0"/>
          </a:p>
        </p:txBody>
      </p:sp>
      <p:sp>
        <p:nvSpPr>
          <p:cNvPr id="12" name="Rectangle 11">
            <a:extLst>
              <a:ext uri="{FF2B5EF4-FFF2-40B4-BE49-F238E27FC236}">
                <a16:creationId xmlns:a16="http://schemas.microsoft.com/office/drawing/2014/main" id="{2FAFBE02-169A-4624-B065-31C896393AA0}"/>
              </a:ext>
            </a:extLst>
          </p:cNvPr>
          <p:cNvSpPr/>
          <p:nvPr/>
        </p:nvSpPr>
        <p:spPr>
          <a:xfrm>
            <a:off x="8599958" y="2957141"/>
            <a:ext cx="2997961" cy="784830"/>
          </a:xfrm>
          <a:prstGeom prst="rect">
            <a:avLst/>
          </a:prstGeom>
        </p:spPr>
        <p:txBody>
          <a:bodyPr wrap="square">
            <a:spAutoFit/>
          </a:bodyPr>
          <a:lstStyle/>
          <a:p>
            <a:pPr lvl="0" algn="ctr"/>
            <a:r>
              <a:rPr lang="en-US" sz="1500" b="1" dirty="0"/>
              <a:t>Wayne Rawlins, MD</a:t>
            </a:r>
          </a:p>
          <a:p>
            <a:pPr lvl="0" algn="ctr"/>
            <a:r>
              <a:rPr lang="en-US" sz="1500" dirty="0"/>
              <a:t>VP &amp; Chief Medical Officer WellSpark</a:t>
            </a:r>
          </a:p>
        </p:txBody>
      </p:sp>
      <p:sp>
        <p:nvSpPr>
          <p:cNvPr id="10" name="Rectangle 9">
            <a:extLst>
              <a:ext uri="{FF2B5EF4-FFF2-40B4-BE49-F238E27FC236}">
                <a16:creationId xmlns:a16="http://schemas.microsoft.com/office/drawing/2014/main" id="{1330CA62-05CA-4649-A6A3-361C993AAB6C}"/>
              </a:ext>
            </a:extLst>
          </p:cNvPr>
          <p:cNvSpPr/>
          <p:nvPr/>
        </p:nvSpPr>
        <p:spPr>
          <a:xfrm>
            <a:off x="5773872" y="2929272"/>
            <a:ext cx="2712198" cy="738664"/>
          </a:xfrm>
          <a:prstGeom prst="rect">
            <a:avLst/>
          </a:prstGeom>
        </p:spPr>
        <p:txBody>
          <a:bodyPr wrap="square">
            <a:spAutoFit/>
          </a:bodyPr>
          <a:lstStyle/>
          <a:p>
            <a:pPr lvl="0" algn="ctr"/>
            <a:r>
              <a:rPr lang="en-US" sz="1400" b="1" dirty="0"/>
              <a:t>Andrew Kobylinski</a:t>
            </a:r>
          </a:p>
          <a:p>
            <a:pPr lvl="0" algn="ctr"/>
            <a:r>
              <a:rPr lang="en-US" sz="1400" dirty="0"/>
              <a:t>CEO</a:t>
            </a:r>
          </a:p>
          <a:p>
            <a:pPr lvl="0" algn="ctr"/>
            <a:r>
              <a:rPr lang="en-US" sz="1400" dirty="0"/>
              <a:t>Primary Health</a:t>
            </a:r>
          </a:p>
        </p:txBody>
      </p:sp>
      <p:sp>
        <p:nvSpPr>
          <p:cNvPr id="8" name="TextBox 7">
            <a:extLst>
              <a:ext uri="{FF2B5EF4-FFF2-40B4-BE49-F238E27FC236}">
                <a16:creationId xmlns:a16="http://schemas.microsoft.com/office/drawing/2014/main" id="{D15ACCE7-1D6F-482A-8372-E1C5B40AB044}"/>
              </a:ext>
            </a:extLst>
          </p:cNvPr>
          <p:cNvSpPr txBox="1"/>
          <p:nvPr/>
        </p:nvSpPr>
        <p:spPr>
          <a:xfrm>
            <a:off x="3050099" y="2944442"/>
            <a:ext cx="2673626" cy="1015663"/>
          </a:xfrm>
          <a:prstGeom prst="rect">
            <a:avLst/>
          </a:prstGeom>
          <a:noFill/>
        </p:spPr>
        <p:txBody>
          <a:bodyPr wrap="square" rtlCol="0">
            <a:spAutoFit/>
          </a:bodyPr>
          <a:lstStyle/>
          <a:p>
            <a:pPr algn="ctr"/>
            <a:r>
              <a:rPr lang="en-US" sz="1500" b="1" dirty="0"/>
              <a:t>Jenny Goins</a:t>
            </a:r>
          </a:p>
          <a:p>
            <a:pPr algn="ctr"/>
            <a:r>
              <a:rPr lang="en-US" sz="1500" dirty="0"/>
              <a:t>President &amp; CEO</a:t>
            </a:r>
          </a:p>
          <a:p>
            <a:pPr algn="ctr"/>
            <a:r>
              <a:rPr lang="en-US" sz="1500" dirty="0" err="1"/>
              <a:t>Kentuckiana</a:t>
            </a:r>
            <a:r>
              <a:rPr lang="en-US" sz="1500" dirty="0"/>
              <a:t> Health Collaborative</a:t>
            </a:r>
          </a:p>
        </p:txBody>
      </p:sp>
      <p:pic>
        <p:nvPicPr>
          <p:cNvPr id="1032" name="Picture 8" descr="Image result for Wayne Rawlins, WellSpark">
            <a:extLst>
              <a:ext uri="{FF2B5EF4-FFF2-40B4-BE49-F238E27FC236}">
                <a16:creationId xmlns:a16="http://schemas.microsoft.com/office/drawing/2014/main" id="{5EE6A6B4-0F6C-43B9-9257-97C2F849D0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56" t="-2175" r="-5556" b="15217"/>
          <a:stretch/>
        </p:blipFill>
        <p:spPr bwMode="auto">
          <a:xfrm>
            <a:off x="9067877" y="1114781"/>
            <a:ext cx="1800818" cy="1800818"/>
          </a:xfrm>
          <a:prstGeom prst="ellipse">
            <a:avLst/>
          </a:prstGeom>
          <a:ln w="127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5C6E40C3-1B4B-BD44-A3D4-771338C0D72B}"/>
              </a:ext>
            </a:extLst>
          </p:cNvPr>
          <p:cNvSpPr/>
          <p:nvPr/>
        </p:nvSpPr>
        <p:spPr>
          <a:xfrm>
            <a:off x="7407884" y="6013896"/>
            <a:ext cx="2997961" cy="738664"/>
          </a:xfrm>
          <a:prstGeom prst="rect">
            <a:avLst/>
          </a:prstGeom>
        </p:spPr>
        <p:txBody>
          <a:bodyPr wrap="square">
            <a:spAutoFit/>
          </a:bodyPr>
          <a:lstStyle/>
          <a:p>
            <a:pPr lvl="0" algn="ctr"/>
            <a:r>
              <a:rPr lang="en-US" sz="1400" b="1" dirty="0"/>
              <a:t>Noah Wayne, PhD</a:t>
            </a:r>
          </a:p>
          <a:p>
            <a:pPr lvl="0" algn="ctr"/>
            <a:r>
              <a:rPr lang="en-US" sz="1400" dirty="0"/>
              <a:t>Vice President, Clinical Programs</a:t>
            </a:r>
          </a:p>
          <a:p>
            <a:pPr lvl="0" algn="ctr"/>
            <a:r>
              <a:rPr lang="en-US" sz="1400" dirty="0" err="1"/>
              <a:t>NexJ</a:t>
            </a:r>
            <a:r>
              <a:rPr lang="en-US" sz="1400" dirty="0"/>
              <a:t> Health</a:t>
            </a:r>
          </a:p>
        </p:txBody>
      </p:sp>
      <p:pic>
        <p:nvPicPr>
          <p:cNvPr id="13" name="Picture 12" descr="A person wearing glasses&#10;&#10;Description automatically generated with medium confidence">
            <a:extLst>
              <a:ext uri="{FF2B5EF4-FFF2-40B4-BE49-F238E27FC236}">
                <a16:creationId xmlns:a16="http://schemas.microsoft.com/office/drawing/2014/main" id="{CF8D3122-D28E-4032-AC0D-76C9FFA3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498" y="1043257"/>
            <a:ext cx="1828800" cy="182880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2" name="Picture 21" descr="A person smiling for the camera&#10;&#10;Description automatically generated with medium confidence">
            <a:extLst>
              <a:ext uri="{FF2B5EF4-FFF2-40B4-BE49-F238E27FC236}">
                <a16:creationId xmlns:a16="http://schemas.microsoft.com/office/drawing/2014/main" id="{80055604-F8E0-4BEE-8398-A8C50E365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9764" y="4121176"/>
            <a:ext cx="1987306" cy="1902888"/>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24" name="Picture 23" descr="A picture containing person, person, wall, necktie&#10;&#10;Description automatically generated">
            <a:extLst>
              <a:ext uri="{FF2B5EF4-FFF2-40B4-BE49-F238E27FC236}">
                <a16:creationId xmlns:a16="http://schemas.microsoft.com/office/drawing/2014/main" id="{72577FAA-E3F7-42A2-97D6-A3F91740B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2262" y="3950728"/>
            <a:ext cx="1919140" cy="191914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026" name="Picture 2" descr="Profile photo of Jenny Goins">
            <a:extLst>
              <a:ext uri="{FF2B5EF4-FFF2-40B4-BE49-F238E27FC236}">
                <a16:creationId xmlns:a16="http://schemas.microsoft.com/office/drawing/2014/main" id="{86472B60-F05C-4C1B-B44E-B25EE7405D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1223" y="1079544"/>
            <a:ext cx="1836055" cy="1836055"/>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EA8D0655-4753-413B-B933-CD21074B9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t="658" b="658"/>
          <a:stretch/>
        </p:blipFill>
        <p:spPr bwMode="auto">
          <a:xfrm>
            <a:off x="4905435" y="4026219"/>
            <a:ext cx="1919140" cy="191914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12700" cap="rnd">
            <a:solidFill>
              <a:srgbClr val="1F3358"/>
            </a:solidFill>
          </a:ln>
          <a:effectLst/>
          <a:scene3d>
            <a:camera prst="orthographicFront"/>
            <a:lightRig rig="contrasting" dir="t">
              <a:rot lat="0" lon="0" rev="3000000"/>
            </a:lightRig>
          </a:scene3d>
          <a:sp3d contourW="7620">
            <a:bevelT w="95250" h="31750"/>
            <a:contourClr>
              <a:srgbClr val="333333"/>
            </a:contourClr>
          </a:sp3d>
        </p:spPr>
      </p:pic>
      <p:sp>
        <p:nvSpPr>
          <p:cNvPr id="17" name="Rectangle 16">
            <a:extLst>
              <a:ext uri="{FF2B5EF4-FFF2-40B4-BE49-F238E27FC236}">
                <a16:creationId xmlns:a16="http://schemas.microsoft.com/office/drawing/2014/main" id="{E78AE65C-E6B2-4BDF-8CEE-F1C2D7284528}"/>
              </a:ext>
            </a:extLst>
          </p:cNvPr>
          <p:cNvSpPr/>
          <p:nvPr/>
        </p:nvSpPr>
        <p:spPr>
          <a:xfrm>
            <a:off x="4493755" y="6055641"/>
            <a:ext cx="2869497" cy="738664"/>
          </a:xfrm>
          <a:prstGeom prst="rect">
            <a:avLst/>
          </a:prstGeom>
        </p:spPr>
        <p:txBody>
          <a:bodyPr wrap="square">
            <a:spAutoFit/>
          </a:bodyPr>
          <a:lstStyle/>
          <a:p>
            <a:pPr lvl="0" algn="ctr"/>
            <a:r>
              <a:rPr lang="en-US" sz="1400" b="1" dirty="0"/>
              <a:t>Cristie Travis</a:t>
            </a:r>
          </a:p>
          <a:p>
            <a:pPr lvl="0" algn="ctr"/>
            <a:r>
              <a:rPr lang="en-US" sz="1400" b="1" dirty="0"/>
              <a:t>CEO</a:t>
            </a:r>
          </a:p>
          <a:p>
            <a:pPr lvl="0" algn="ctr"/>
            <a:r>
              <a:rPr lang="en-US" sz="1400" dirty="0"/>
              <a:t>Memphis Business Group on Health</a:t>
            </a:r>
          </a:p>
        </p:txBody>
      </p:sp>
      <p:pic>
        <p:nvPicPr>
          <p:cNvPr id="3" name="Picture 2" descr="Ray Fabius, MD">
            <a:extLst>
              <a:ext uri="{FF2B5EF4-FFF2-40B4-BE49-F238E27FC236}">
                <a16:creationId xmlns:a16="http://schemas.microsoft.com/office/drawing/2014/main" id="{3E66695E-90E5-4D60-A044-4E871E9B05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510" y="1038001"/>
            <a:ext cx="1929849" cy="1919140"/>
          </a:xfrm>
          <a:prstGeom prst="ellipse">
            <a:avLst/>
          </a:prstGeom>
          <a:ln w="3175"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0141D35-82E2-4349-AD60-7E0DECB7BB2A}"/>
              </a:ext>
            </a:extLst>
          </p:cNvPr>
          <p:cNvSpPr txBox="1"/>
          <p:nvPr/>
        </p:nvSpPr>
        <p:spPr>
          <a:xfrm>
            <a:off x="275621" y="3006247"/>
            <a:ext cx="2673626" cy="784830"/>
          </a:xfrm>
          <a:prstGeom prst="rect">
            <a:avLst/>
          </a:prstGeom>
          <a:noFill/>
        </p:spPr>
        <p:txBody>
          <a:bodyPr wrap="square" rtlCol="0">
            <a:spAutoFit/>
          </a:bodyPr>
          <a:lstStyle/>
          <a:p>
            <a:pPr algn="ctr"/>
            <a:r>
              <a:rPr lang="en-US" sz="1500" b="1" dirty="0"/>
              <a:t>Ray Fabius, MD</a:t>
            </a:r>
          </a:p>
          <a:p>
            <a:pPr algn="ctr"/>
            <a:r>
              <a:rPr lang="en-US" sz="1500" dirty="0"/>
              <a:t>Co-founder</a:t>
            </a:r>
          </a:p>
          <a:p>
            <a:pPr algn="ctr"/>
            <a:r>
              <a:rPr lang="en-US" sz="1500" dirty="0" err="1"/>
              <a:t>HealthNEXT</a:t>
            </a:r>
            <a:endParaRPr lang="en-US" sz="1500" dirty="0"/>
          </a:p>
        </p:txBody>
      </p:sp>
    </p:spTree>
    <p:extLst>
      <p:ext uri="{BB962C8B-B14F-4D97-AF65-F5344CB8AC3E}">
        <p14:creationId xmlns:p14="http://schemas.microsoft.com/office/powerpoint/2010/main" val="1439012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16770</TotalTime>
  <Words>1137</Words>
  <Application>Microsoft Office PowerPoint</Application>
  <PresentationFormat>Widescreen</PresentationFormat>
  <Paragraphs>165</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Symbol</vt:lpstr>
      <vt:lpstr>Wingdings</vt:lpstr>
      <vt:lpstr>Office Theme</vt:lpstr>
      <vt:lpstr>Employer Town Hall COVID-19 Response Post Mandate     December 7, 2021 4:00 PM ET </vt:lpstr>
      <vt:lpstr>Moderator &amp; Participating Panel</vt:lpstr>
      <vt:lpstr>PowerPoint Presentation</vt:lpstr>
      <vt:lpstr>OSHA Emergency Temporary Standards (ETS) Recommendations COVID -19 Testing in an Employer Population</vt:lpstr>
      <vt:lpstr>Implementation of OSHA ETS Vaccination vs. Testing</vt:lpstr>
      <vt:lpstr>Preparing for Potential Workplace Outbreaks </vt:lpstr>
      <vt:lpstr>Consideration Related to Natural Immunity</vt:lpstr>
      <vt:lpstr>The Omicron Variant</vt:lpstr>
      <vt:lpstr>Questions?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State Map</dc:title>
  <dc:creator>Margaret Rehayem</dc:creator>
  <cp:lastModifiedBy>Brett Wangman</cp:lastModifiedBy>
  <cp:revision>217</cp:revision>
  <dcterms:created xsi:type="dcterms:W3CDTF">2019-08-05T15:21:12Z</dcterms:created>
  <dcterms:modified xsi:type="dcterms:W3CDTF">2021-12-14T16:02:58Z</dcterms:modified>
</cp:coreProperties>
</file>