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5" r:id="rId2"/>
  </p:sldMasterIdLst>
  <p:notesMasterIdLst>
    <p:notesMasterId r:id="rId14"/>
  </p:notesMasterIdLst>
  <p:sldIdLst>
    <p:sldId id="256" r:id="rId3"/>
    <p:sldId id="4220" r:id="rId4"/>
    <p:sldId id="1572" r:id="rId5"/>
    <p:sldId id="2147478097" r:id="rId6"/>
    <p:sldId id="2147478098" r:id="rId7"/>
    <p:sldId id="2147478100" r:id="rId8"/>
    <p:sldId id="270" r:id="rId9"/>
    <p:sldId id="2147478099" r:id="rId10"/>
    <p:sldId id="2147478102" r:id="rId11"/>
    <p:sldId id="4223" r:id="rId12"/>
    <p:sldId id="205384242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61BB03-F197-161F-6BAE-997E3594AC04}" name="Christina Bell" initials="CB" userId="S::cbell@nationalalliancehealth.org::6cdd6774-a35d-4a3c-8a74-82836f6f903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yssa Barilotti" initials="AB" lastIdx="2" clrIdx="0">
    <p:extLst>
      <p:ext uri="{19B8F6BF-5375-455C-9EA6-DF929625EA0E}">
        <p15:presenceInfo xmlns:p15="http://schemas.microsoft.com/office/powerpoint/2012/main" userId="S-1-5-21-1399839443-3978997416-3237952734-2689" providerId="AD"/>
      </p:ext>
    </p:extLst>
  </p:cmAuthor>
  <p:cmAuthor id="2" name="Margaret Rehayem" initials="MR" lastIdx="4" clrIdx="1">
    <p:extLst>
      <p:ext uri="{19B8F6BF-5375-455C-9EA6-DF929625EA0E}">
        <p15:presenceInfo xmlns:p15="http://schemas.microsoft.com/office/powerpoint/2012/main" userId="S-1-5-21-1399839443-3978997416-3237952734-2690" providerId="AD"/>
      </p:ext>
    </p:extLst>
  </p:cmAuthor>
  <p:cmAuthor id="3" name="Margaret Rehayem" initials="MR [2]" lastIdx="9" clrIdx="2">
    <p:extLst>
      <p:ext uri="{19B8F6BF-5375-455C-9EA6-DF929625EA0E}">
        <p15:presenceInfo xmlns:p15="http://schemas.microsoft.com/office/powerpoint/2012/main" userId="S::mrehayem@nationalalliancehealth.org::c2be1d40-396b-4d9c-ab98-3931f12b9ac6" providerId="AD"/>
      </p:ext>
    </p:extLst>
  </p:cmAuthor>
  <p:cmAuthor id="4" name="Jennifer Bright" initials="JB" lastIdx="3" clrIdx="3">
    <p:extLst>
      <p:ext uri="{19B8F6BF-5375-455C-9EA6-DF929625EA0E}">
        <p15:presenceInfo xmlns:p15="http://schemas.microsoft.com/office/powerpoint/2012/main" userId="6fab7e5adb7779d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2558E3-6071-CEC0-09E2-3FD61E04DF85}" v="2" dt="2023-05-23T15:49:21.927"/>
    <p1510:client id="{C917FCDC-326A-49C3-B439-A1FB1230D9CF}" v="44" dt="2023-05-23T15:11:58.0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AABB1-1B57-4B35-AC90-41E3C1080EAF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C80FA-B664-4B4E-8864-53D5282A4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51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8122-227D-4210-A62B-7DDF51353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500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58122-227D-4210-A62B-7DDF51353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941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AFA9-E539-074F-B1F2-5E27CC33B546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F086-F194-9E48-86F1-BA391D10074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429CF-3A57-471D-A8CD-C7E02AE0EAFE}"/>
              </a:ext>
            </a:extLst>
          </p:cNvPr>
          <p:cNvSpPr/>
          <p:nvPr userDrawn="1"/>
        </p:nvSpPr>
        <p:spPr>
          <a:xfrm>
            <a:off x="0" y="0"/>
            <a:ext cx="12192000" cy="3962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494F5-A8C0-4F9F-80BB-43186576C1FA}"/>
              </a:ext>
            </a:extLst>
          </p:cNvPr>
          <p:cNvSpPr/>
          <p:nvPr userDrawn="1"/>
        </p:nvSpPr>
        <p:spPr>
          <a:xfrm>
            <a:off x="-3" y="396243"/>
            <a:ext cx="12192000" cy="9237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54207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AFA9-E539-074F-B1F2-5E27CC33B546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F086-F194-9E48-86F1-BA391D100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5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AFA9-E539-074F-B1F2-5E27CC33B546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F086-F194-9E48-86F1-BA391D100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98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wall, indoor, sky&#10;&#10;Description automatically generated">
            <a:extLst>
              <a:ext uri="{FF2B5EF4-FFF2-40B4-BE49-F238E27FC236}">
                <a16:creationId xmlns:a16="http://schemas.microsoft.com/office/drawing/2014/main" id="{0C220179-5C7C-BC43-A50E-714EF71B2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600"/>
            <a:ext cx="12192000" cy="6464401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quarter" idx="10" hasCustomPrompt="1"/>
          </p:nvPr>
        </p:nvSpPr>
        <p:spPr>
          <a:xfrm>
            <a:off x="914400" y="2057767"/>
            <a:ext cx="10363200" cy="1821339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400" b="0" baseline="0">
                <a:solidFill>
                  <a:schemeClr val="tx2"/>
                </a:solidFill>
              </a:defRPr>
            </a:lvl1pPr>
            <a:lvl2pPr>
              <a:defRPr sz="3200" b="1"/>
            </a:lvl2pPr>
            <a:lvl3pPr>
              <a:defRPr sz="3200" b="1"/>
            </a:lvl3pPr>
            <a:lvl4pPr>
              <a:defRPr sz="3200" b="1"/>
            </a:lvl4pPr>
            <a:lvl5pPr>
              <a:defRPr sz="3200" b="1"/>
            </a:lvl5pPr>
          </a:lstStyle>
          <a:p>
            <a:pPr lvl="0"/>
            <a:r>
              <a:rPr lang="en-US"/>
              <a:t>Slide Title Header — Calibri 44pt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1" hasCustomPrompt="1"/>
          </p:nvPr>
        </p:nvSpPr>
        <p:spPr>
          <a:xfrm>
            <a:off x="914400" y="4025694"/>
            <a:ext cx="10363200" cy="1821339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 for </a:t>
            </a:r>
            <a:r>
              <a:rPr lang="en-US" err="1"/>
              <a:t>Powerpoint</a:t>
            </a:r>
            <a:r>
              <a:rPr lang="en-US"/>
              <a:t> Slideshow – 24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187346-4F83-104C-949C-280F41E6F702}"/>
              </a:ext>
            </a:extLst>
          </p:cNvPr>
          <p:cNvSpPr/>
          <p:nvPr/>
        </p:nvSpPr>
        <p:spPr>
          <a:xfrm>
            <a:off x="0" y="0"/>
            <a:ext cx="12192000" cy="3962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66EDFF-2C04-204E-BCA9-5DF492799A8F}"/>
              </a:ext>
            </a:extLst>
          </p:cNvPr>
          <p:cNvSpPr/>
          <p:nvPr/>
        </p:nvSpPr>
        <p:spPr>
          <a:xfrm>
            <a:off x="-3" y="396241"/>
            <a:ext cx="12192000" cy="9237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EEA72E5-47B9-4124-8E6C-F22B63569F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847033"/>
            <a:ext cx="3481177" cy="7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73914-EDE1-DE7D-B938-0C4F9D3D4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507478-1360-4DB1-2A9C-F5F8859E3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23359-2B17-213F-8FBE-883BC6FD4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E2F9-B1DA-4596-ABCD-D1FEE394E158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3EC90-9BFD-9EF5-0AD7-7A6B076C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A83F7-441B-1DE0-4180-6B3D4375F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3BBF-CED4-40E1-8BC3-5E776A7D5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14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A937E-3064-D2F5-866B-1B536F02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42F3C-CDD7-46FB-10D8-7C03B9D21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55B9B-588A-8E46-72EC-5D7FB05F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E2F9-B1DA-4596-ABCD-D1FEE394E158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96B80-A31B-2827-9180-5646805E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E9688-363C-30D0-7D8F-4E8A2B5C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3BBF-CED4-40E1-8BC3-5E776A7D5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00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F4BC5-A6FA-7F14-5DB5-6B03FAA05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1F23A-C0C4-FAB4-B5DA-131B8C4F6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C9932-9975-A2A7-5B62-C624E254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E2F9-B1DA-4596-ABCD-D1FEE394E158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9677-4276-B230-74EF-48DFF2B1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DD9AB-1EDD-BF12-B99A-7E7B799E6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3BBF-CED4-40E1-8BC3-5E776A7D5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89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B3097-9638-42B5-EFA9-FD21E5DA0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76B8A-3D66-3D0A-3BA7-A04374A1C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D64D97-5899-D4B1-CB79-505F1687E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3F214-E08C-B86B-0E64-A5740E3C5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E2F9-B1DA-4596-ABCD-D1FEE394E158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5FCB8-9A3C-7B08-0E1E-C6B9F05C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52C5C-A8CA-449A-6149-B880FE731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3BBF-CED4-40E1-8BC3-5E776A7D5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9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89AAE-D667-94F9-A4A3-B0931FD32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AEC3-821B-8265-8ACD-7C06E3711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0E762-9468-96DB-76DA-EC0C400E8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383E2-D63B-A591-2F2C-8F02C100C4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F0E3F-7860-4550-3129-F32D2D88A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3BE143-DC48-19C8-442F-BF621978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E2F9-B1DA-4596-ABCD-D1FEE394E158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6D5A8C-4549-CC4B-0DB7-20FB42FA9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60212F-AADF-BDE1-A3DF-16921D589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3BBF-CED4-40E1-8BC3-5E776A7D5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29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5581E-19E7-1EFD-900A-15BB2D306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DAA0C6-32CD-521E-A749-C1F89DE6E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E2F9-B1DA-4596-ABCD-D1FEE394E158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3F012-580E-F8B8-6344-E07EAD4FB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C068-86C7-BDD3-2676-658F12135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3BBF-CED4-40E1-8BC3-5E776A7D5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26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966A34-F4BD-DF04-C4A7-27B7F5E2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E2F9-B1DA-4596-ABCD-D1FEE394E158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091F87-A645-92F5-4687-A3C3DC5AF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1D73A-C2BC-7DDE-400C-C4943C1B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3BBF-CED4-40E1-8BC3-5E776A7D5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48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AFA9-E539-074F-B1F2-5E27CC33B546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F086-F194-9E48-86F1-BA391D10074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94F38-6993-4DAD-B857-51A7FDF521AA}"/>
              </a:ext>
            </a:extLst>
          </p:cNvPr>
          <p:cNvSpPr/>
          <p:nvPr userDrawn="1"/>
        </p:nvSpPr>
        <p:spPr>
          <a:xfrm>
            <a:off x="0" y="0"/>
            <a:ext cx="12192000" cy="3962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4D10F5-9A8E-445F-AAF9-6E212C9D03B6}"/>
              </a:ext>
            </a:extLst>
          </p:cNvPr>
          <p:cNvSpPr/>
          <p:nvPr userDrawn="1"/>
        </p:nvSpPr>
        <p:spPr>
          <a:xfrm>
            <a:off x="-3" y="396243"/>
            <a:ext cx="12192000" cy="9237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02155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E7CB2-230B-95E5-1C61-7CC2EA0CE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49582-D37A-F6A4-3F6B-F96CAC0B6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1711D-3ADE-99F4-11E7-5177B0DAB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4B09F-D122-CABF-8757-02F2C2ED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E2F9-B1DA-4596-ABCD-D1FEE394E158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23454-2E87-8871-17B6-81A78E34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5F790-F5C1-6942-9713-F4ED26E6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3BBF-CED4-40E1-8BC3-5E776A7D5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4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3A282-2124-0143-2345-80618E40A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E28272-ABB1-31AA-5658-3E01E4DD4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69CD25-C414-E595-B175-91B9635E5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D15D6-3969-507D-D0BF-1629A52A9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E2F9-B1DA-4596-ABCD-D1FEE394E158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B9E79-51B6-DA33-935D-2148648D2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0295C-6AA6-9D7A-643B-B8E54A6E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3BBF-CED4-40E1-8BC3-5E776A7D5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40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D6B81-A686-2ECE-A570-6681CDA1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41179E-4251-4D0A-9D23-7D6F20C1D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6B21A-B9A5-5195-5C12-09B3FD04F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E2F9-B1DA-4596-ABCD-D1FEE394E158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51EED-0992-31EE-57A9-017CFA2C5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45203-98E2-E4A6-17C0-77E06CF52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3BBF-CED4-40E1-8BC3-5E776A7D5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39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36A27-DE39-13CA-3B0F-8800A34AB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0F3EA-195F-9426-E094-32BDEA915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B29C4-6A4C-4B57-2D06-B1469476C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E2F9-B1DA-4596-ABCD-D1FEE394E158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92DD4-BBF4-F249-8E6B-9B3432C6A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E7518-3300-59DD-55C6-09854ECEA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3BBF-CED4-40E1-8BC3-5E776A7D5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22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AFA9-E539-074F-B1F2-5E27CC33B546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F086-F194-9E48-86F1-BA391D1007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A0691-CE9A-4168-BB7D-38C336BF99CB}"/>
              </a:ext>
            </a:extLst>
          </p:cNvPr>
          <p:cNvSpPr/>
          <p:nvPr userDrawn="1"/>
        </p:nvSpPr>
        <p:spPr>
          <a:xfrm>
            <a:off x="0" y="0"/>
            <a:ext cx="12192000" cy="3962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640BE7-6213-4814-9961-254E2D8B734D}"/>
              </a:ext>
            </a:extLst>
          </p:cNvPr>
          <p:cNvSpPr/>
          <p:nvPr userDrawn="1"/>
        </p:nvSpPr>
        <p:spPr>
          <a:xfrm>
            <a:off x="-3" y="396243"/>
            <a:ext cx="12192000" cy="9237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9847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AFA9-E539-074F-B1F2-5E27CC33B546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F086-F194-9E48-86F1-BA391D10074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5496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AFA9-E539-074F-B1F2-5E27CC33B546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F086-F194-9E48-86F1-BA391D100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13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AFA9-E539-074F-B1F2-5E27CC33B546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F086-F194-9E48-86F1-BA391D10074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6694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AFA9-E539-074F-B1F2-5E27CC33B546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F086-F194-9E48-86F1-BA391D100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7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AFA9-E539-074F-B1F2-5E27CC33B546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F086-F194-9E48-86F1-BA391D100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8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AFA9-E539-074F-B1F2-5E27CC33B546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F086-F194-9E48-86F1-BA391D100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27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4AFA9-E539-074F-B1F2-5E27CC33B546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AF086-F194-9E48-86F1-BA391D100748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C2169F2-9FA1-45EA-BB00-C81CCEE749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968682"/>
            <a:ext cx="3226072" cy="74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F36BD3-D9E4-6D51-B285-DC68DB90659E}"/>
              </a:ext>
            </a:extLst>
          </p:cNvPr>
          <p:cNvSpPr/>
          <p:nvPr userDrawn="1"/>
        </p:nvSpPr>
        <p:spPr>
          <a:xfrm>
            <a:off x="0" y="0"/>
            <a:ext cx="12192000" cy="39624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D3BABB-1506-FB7E-663C-651EF34AFAB4}"/>
              </a:ext>
            </a:extLst>
          </p:cNvPr>
          <p:cNvSpPr/>
          <p:nvPr userDrawn="1"/>
        </p:nvSpPr>
        <p:spPr>
          <a:xfrm>
            <a:off x="-3" y="396243"/>
            <a:ext cx="12192000" cy="9237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6758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206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9392CC-0A3A-207C-B894-BBEB30EA6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B7F37-F58F-E841-9122-56E36DE27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C77A2-CAA8-31E8-ED96-6AFB96B81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8E2F9-B1DA-4596-ABCD-D1FEE394E158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52624-33EC-6FF2-6F86-C3DB2311C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ED1F6-14F6-EA01-E6B0-D3AEDF92C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13BBF-CED4-40E1-8BC3-5E776A7D5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1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0"/>
          <p:cNvSpPr>
            <a:spLocks noGrp="1"/>
          </p:cNvSpPr>
          <p:nvPr>
            <p:ph sz="quarter" idx="10"/>
          </p:nvPr>
        </p:nvSpPr>
        <p:spPr>
          <a:xfrm>
            <a:off x="914400" y="2337167"/>
            <a:ext cx="10363200" cy="1821339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 b="1" baseline="0">
                <a:solidFill>
                  <a:schemeClr val="tx2"/>
                </a:solidFill>
              </a:defRPr>
            </a:lvl1pPr>
            <a:lvl2pPr>
              <a:defRPr sz="3200" b="1"/>
            </a:lvl2pPr>
            <a:lvl3pPr>
              <a:defRPr sz="3200" b="1"/>
            </a:lvl3pPr>
            <a:lvl4pPr>
              <a:defRPr sz="3200" b="1"/>
            </a:lvl4pPr>
            <a:lvl5pPr>
              <a:defRPr sz="3200" b="1"/>
            </a:lvl5pPr>
          </a:lstStyle>
          <a:p>
            <a:pPr algn="ctr"/>
            <a:r>
              <a:rPr lang="en-US"/>
              <a:t>Employer Town Hall:</a:t>
            </a:r>
          </a:p>
          <a:p>
            <a:pPr algn="ctr"/>
            <a:r>
              <a:rPr lang="en-US" b="0"/>
              <a:t>Accelerating Health Equity Using</a:t>
            </a:r>
          </a:p>
          <a:p>
            <a:pPr algn="ctr"/>
            <a:r>
              <a:rPr lang="en-US" b="0"/>
              <a:t>Workplace Policies &amp; Benefits</a:t>
            </a:r>
          </a:p>
        </p:txBody>
      </p:sp>
      <p:sp>
        <p:nvSpPr>
          <p:cNvPr id="8" name="Content Placeholder 22"/>
          <p:cNvSpPr>
            <a:spLocks noGrp="1"/>
          </p:cNvSpPr>
          <p:nvPr>
            <p:ph sz="quarter" idx="11"/>
          </p:nvPr>
        </p:nvSpPr>
        <p:spPr>
          <a:xfrm>
            <a:off x="914400" y="4355894"/>
            <a:ext cx="10363200" cy="1821339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2000" baseline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2400">
                <a:solidFill>
                  <a:srgbClr val="0070C0"/>
                </a:solidFill>
                <a:latin typeface="+mn-lt"/>
              </a:rPr>
              <a:t>May 23, 2023</a:t>
            </a:r>
            <a:endParaRPr lang="en-US" sz="2400">
              <a:solidFill>
                <a:srgbClr val="0070C0"/>
              </a:solidFill>
              <a:latin typeface="+mn-lt"/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03104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393700"/>
          </a:xfrm>
          <a:custGeom>
            <a:avLst/>
            <a:gdLst/>
            <a:ahLst/>
            <a:cxnLst/>
            <a:rect l="l" t="t" r="r" b="b"/>
            <a:pathLst>
              <a:path w="12192000" h="393700">
                <a:moveTo>
                  <a:pt x="0" y="393191"/>
                </a:moveTo>
                <a:lnTo>
                  <a:pt x="12192000" y="393191"/>
                </a:lnTo>
                <a:lnTo>
                  <a:pt x="12192000" y="0"/>
                </a:lnTo>
                <a:lnTo>
                  <a:pt x="0" y="0"/>
                </a:lnTo>
                <a:lnTo>
                  <a:pt x="0" y="393191"/>
                </a:lnTo>
                <a:close/>
              </a:path>
            </a:pathLst>
          </a:custGeom>
          <a:solidFill>
            <a:srgbClr val="1F33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393191"/>
            <a:ext cx="12192000" cy="90170"/>
          </a:xfrm>
          <a:custGeom>
            <a:avLst/>
            <a:gdLst/>
            <a:ahLst/>
            <a:cxnLst/>
            <a:rect l="l" t="t" r="r" b="b"/>
            <a:pathLst>
              <a:path w="12192000" h="90170">
                <a:moveTo>
                  <a:pt x="0" y="89915"/>
                </a:moveTo>
                <a:lnTo>
                  <a:pt x="12192000" y="89915"/>
                </a:lnTo>
                <a:lnTo>
                  <a:pt x="12192000" y="0"/>
                </a:lnTo>
                <a:lnTo>
                  <a:pt x="0" y="0"/>
                </a:lnTo>
                <a:lnTo>
                  <a:pt x="0" y="89915"/>
                </a:lnTo>
                <a:close/>
              </a:path>
            </a:pathLst>
          </a:custGeom>
          <a:solidFill>
            <a:srgbClr val="ADC9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6700" y="741871"/>
            <a:ext cx="2752097" cy="49859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br>
              <a:rPr lang="en-US" sz="4000" b="1">
                <a:solidFill>
                  <a:srgbClr val="495366"/>
                </a:solidFill>
              </a:rPr>
            </a:br>
            <a:br>
              <a:rPr lang="en-US" sz="4000" b="1">
                <a:solidFill>
                  <a:srgbClr val="495366"/>
                </a:solidFill>
              </a:rPr>
            </a:br>
            <a:br>
              <a:rPr lang="en-US" sz="4000" b="1">
                <a:solidFill>
                  <a:srgbClr val="495366"/>
                </a:solidFill>
              </a:rPr>
            </a:br>
            <a:r>
              <a:rPr lang="en-US" sz="4000" b="1" i="1">
                <a:solidFill>
                  <a:schemeClr val="tx2"/>
                </a:solidFill>
                <a:latin typeface="+mn-lt"/>
              </a:rPr>
              <a:t>Open</a:t>
            </a:r>
            <a:br>
              <a:rPr lang="en-US" sz="4000" b="1" i="1">
                <a:solidFill>
                  <a:schemeClr val="tx2"/>
                </a:solidFill>
                <a:latin typeface="+mn-lt"/>
              </a:rPr>
            </a:br>
            <a:r>
              <a:rPr lang="en-US" sz="4000" b="1" i="1">
                <a:solidFill>
                  <a:schemeClr val="tx2"/>
                </a:solidFill>
                <a:latin typeface="+mn-lt"/>
              </a:rPr>
              <a:t>Discussion</a:t>
            </a:r>
            <a:br>
              <a:rPr lang="en-US" sz="4000" b="1">
                <a:solidFill>
                  <a:srgbClr val="495366"/>
                </a:solidFill>
              </a:rPr>
            </a:br>
            <a:br>
              <a:rPr lang="en-US" sz="4000" b="1">
                <a:solidFill>
                  <a:srgbClr val="495366"/>
                </a:solidFill>
              </a:rPr>
            </a:br>
            <a:br>
              <a:rPr lang="en-US" sz="4000" b="1">
                <a:solidFill>
                  <a:srgbClr val="495366"/>
                </a:solidFill>
              </a:rPr>
            </a:br>
            <a:br>
              <a:rPr lang="en-US" sz="4000" b="1">
                <a:solidFill>
                  <a:srgbClr val="495366"/>
                </a:solidFill>
              </a:rPr>
            </a:br>
            <a:br>
              <a:rPr lang="en-US" sz="2000">
                <a:solidFill>
                  <a:schemeClr val="accent1"/>
                </a:solidFill>
                <a:latin typeface="+mn-lt"/>
                <a:ea typeface="Calibri" charset="0"/>
                <a:cs typeface="Calibri" charset="0"/>
              </a:rPr>
            </a:br>
            <a:endParaRPr sz="2000">
              <a:solidFill>
                <a:schemeClr val="accent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2EB65D-E979-4FE0-8DAA-FE41C196CAE8}"/>
              </a:ext>
            </a:extLst>
          </p:cNvPr>
          <p:cNvSpPr txBox="1"/>
          <p:nvPr/>
        </p:nvSpPr>
        <p:spPr>
          <a:xfrm>
            <a:off x="3977646" y="5996561"/>
            <a:ext cx="2431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Dexter Shurney, MD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Blue Zones Well-Being Institute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539FE9-73D7-4EBD-87A8-7D6C43F989E6}"/>
              </a:ext>
            </a:extLst>
          </p:cNvPr>
          <p:cNvSpPr txBox="1"/>
          <p:nvPr/>
        </p:nvSpPr>
        <p:spPr>
          <a:xfrm>
            <a:off x="6472401" y="5972177"/>
            <a:ext cx="2822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1" kern="0">
                <a:solidFill>
                  <a:srgbClr val="000000"/>
                </a:solidFill>
              </a:rPr>
              <a:t>Christa-Marie Singleton, MD</a:t>
            </a:r>
          </a:p>
          <a:p>
            <a:pPr algn="ctr">
              <a:defRPr/>
            </a:pPr>
            <a:r>
              <a:rPr lang="en-US" sz="1200" kern="0">
                <a:solidFill>
                  <a:srgbClr val="000000"/>
                </a:solidFill>
              </a:rPr>
              <a:t>Office of Personnel Management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BE21AA-D207-4872-AC0A-651A84948C96}"/>
              </a:ext>
            </a:extLst>
          </p:cNvPr>
          <p:cNvSpPr txBox="1"/>
          <p:nvPr/>
        </p:nvSpPr>
        <p:spPr>
          <a:xfrm>
            <a:off x="9398303" y="5972176"/>
            <a:ext cx="2149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1" kern="0">
                <a:solidFill>
                  <a:srgbClr val="000000"/>
                </a:solidFill>
              </a:rPr>
              <a:t>Cristie Travis</a:t>
            </a:r>
          </a:p>
          <a:p>
            <a:pPr lvl="0" algn="ctr"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HealthcareTN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9BD4BD-7CB6-4AF2-A366-9B7DF09E1AAC}"/>
              </a:ext>
            </a:extLst>
          </p:cNvPr>
          <p:cNvSpPr txBox="1"/>
          <p:nvPr/>
        </p:nvSpPr>
        <p:spPr>
          <a:xfrm>
            <a:off x="6694584" y="3134002"/>
            <a:ext cx="2374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1" kern="0">
                <a:solidFill>
                  <a:srgbClr val="000000"/>
                </a:solidFill>
              </a:rPr>
              <a:t>Rosa Novo</a:t>
            </a:r>
          </a:p>
          <a:p>
            <a:pPr algn="ctr">
              <a:defRPr/>
            </a:pPr>
            <a:r>
              <a:rPr lang="en-US" sz="1200" kern="0">
                <a:solidFill>
                  <a:srgbClr val="000000"/>
                </a:solidFill>
              </a:rPr>
              <a:t>Miami Dade County Public Schools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666A58-97F8-D543-9EEA-68DE42923EEA}"/>
              </a:ext>
            </a:extLst>
          </p:cNvPr>
          <p:cNvSpPr txBox="1"/>
          <p:nvPr/>
        </p:nvSpPr>
        <p:spPr>
          <a:xfrm>
            <a:off x="9062046" y="3134002"/>
            <a:ext cx="2822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1"/>
              <a:t>Wayne Rawlins, MD</a:t>
            </a:r>
          </a:p>
          <a:p>
            <a:pPr lvl="0" algn="ctr">
              <a:defRPr/>
            </a:pPr>
            <a:r>
              <a:rPr lang="en-US" sz="1200"/>
              <a:t>Wellspark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BAF6B0-3C23-7C4B-8205-F859DF1ABE3C}"/>
              </a:ext>
            </a:extLst>
          </p:cNvPr>
          <p:cNvSpPr txBox="1"/>
          <p:nvPr/>
        </p:nvSpPr>
        <p:spPr>
          <a:xfrm>
            <a:off x="4049194" y="3164077"/>
            <a:ext cx="1942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1" kern="0">
                <a:solidFill>
                  <a:srgbClr val="000000"/>
                </a:solidFill>
              </a:rPr>
              <a:t>Tammy Fennessy</a:t>
            </a:r>
          </a:p>
          <a:p>
            <a:pPr algn="ctr">
              <a:defRPr/>
            </a:pPr>
            <a:r>
              <a:rPr lang="en-US" sz="1200" kern="0">
                <a:solidFill>
                  <a:srgbClr val="000000"/>
                </a:solidFill>
              </a:rPr>
              <a:t>American Eagle</a:t>
            </a:r>
          </a:p>
        </p:txBody>
      </p:sp>
      <p:pic>
        <p:nvPicPr>
          <p:cNvPr id="7" name="Picture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B0E12865-5F4E-4530-F57C-80F840B2E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79" y="1087413"/>
            <a:ext cx="1942610" cy="18984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9" name="Picture 5" descr="Rosa Novo">
            <a:extLst>
              <a:ext uri="{FF2B5EF4-FFF2-40B4-BE49-F238E27FC236}">
                <a16:creationId xmlns:a16="http://schemas.microsoft.com/office/drawing/2014/main" id="{189BA5DD-6552-ACF2-8DFB-20E8543CB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293" y="952854"/>
            <a:ext cx="1942611" cy="19426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42A3F9DD-63E2-0E13-8D7C-92432FDA9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041" y="1073404"/>
            <a:ext cx="1905000" cy="18954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 descr="A picture containing person, person, suit, posing&#10;&#10;Description automatically generated">
            <a:extLst>
              <a:ext uri="{FF2B5EF4-FFF2-40B4-BE49-F238E27FC236}">
                <a16:creationId xmlns:a16="http://schemas.microsoft.com/office/drawing/2014/main" id="{313F5D0E-97C7-8DBF-49C5-DB6492BE2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99" y="3865587"/>
            <a:ext cx="1905000" cy="190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D85E423B-E75E-41D9-2B5A-B6DA2AE009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838" y="3898058"/>
            <a:ext cx="1948666" cy="19486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Picture 38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E78D1BE0-CF11-5C02-9150-FBAC8AA3F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303" y="3863583"/>
            <a:ext cx="2022476" cy="1964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37435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DF77-6D4E-80B4-2CA9-3710CB9DE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569234"/>
            <a:ext cx="6586491" cy="735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2023 Leadership Summits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FC9DA1-E098-A2A7-4206-9C7F984FF5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469" r="2746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D8A2E3-ADDB-1B05-2D3C-79CD3C44D398}"/>
              </a:ext>
            </a:extLst>
          </p:cNvPr>
          <p:cNvSpPr txBox="1"/>
          <p:nvPr/>
        </p:nvSpPr>
        <p:spPr>
          <a:xfrm>
            <a:off x="5022939" y="1145482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June 28 – 29  |  Nashville, Tennessee</a:t>
            </a:r>
          </a:p>
          <a:p>
            <a:r>
              <a:rPr lang="en-US">
                <a:solidFill>
                  <a:srgbClr val="0070C0"/>
                </a:solidFill>
              </a:rPr>
              <a:t>Gaylord Opryland Resort &amp; Convention Center</a:t>
            </a:r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66D05CF-22C1-C692-D46B-AAE062652DDB}"/>
              </a:ext>
            </a:extLst>
          </p:cNvPr>
          <p:cNvSpPr>
            <a:spLocks noGrp="1"/>
          </p:cNvSpPr>
          <p:nvPr/>
        </p:nvSpPr>
        <p:spPr>
          <a:xfrm>
            <a:off x="5022939" y="2322343"/>
            <a:ext cx="6291455" cy="4028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500">
                <a:solidFill>
                  <a:srgbClr val="0070C0"/>
                </a:solidFill>
              </a:rPr>
              <a:t>Surviving to Thriving</a:t>
            </a:r>
          </a:p>
          <a:p>
            <a:pPr lvl="1" rtl="0"/>
            <a:r>
              <a:rPr lang="en-US" sz="1500"/>
              <a:t>Creating the Distinctive Approach to Wellbeing</a:t>
            </a:r>
          </a:p>
          <a:p>
            <a:pPr lvl="1"/>
            <a:r>
              <a:rPr lang="en-US" sz="1500"/>
              <a:t>Women’s Health: Navigating the Life’s Cycle</a:t>
            </a:r>
          </a:p>
          <a:p>
            <a:pPr lvl="1"/>
            <a:r>
              <a:rPr lang="en-US" sz="1500"/>
              <a:t>Breaking Barriers to Meet People Where They Are </a:t>
            </a:r>
          </a:p>
          <a:p>
            <a:pPr lvl="1"/>
            <a:r>
              <a:rPr lang="en-US" sz="1500" i="1"/>
              <a:t>RACE </a:t>
            </a:r>
            <a:r>
              <a:rPr lang="en-US" sz="1500"/>
              <a:t>to be Human</a:t>
            </a:r>
          </a:p>
          <a:p>
            <a:pPr marL="0" lvl="0" indent="0">
              <a:buNone/>
            </a:pPr>
            <a:r>
              <a:rPr lang="en-US" sz="1500">
                <a:solidFill>
                  <a:srgbClr val="0070C0"/>
                </a:solidFill>
              </a:rPr>
              <a:t>Architecting for Value</a:t>
            </a:r>
          </a:p>
          <a:p>
            <a:pPr lvl="1"/>
            <a:r>
              <a:rPr lang="en-US" sz="1500"/>
              <a:t>Cutting Costs and Not Culture</a:t>
            </a:r>
          </a:p>
          <a:p>
            <a:pPr marL="0" lvl="0" indent="0">
              <a:buNone/>
            </a:pPr>
            <a:r>
              <a:rPr lang="en-US" sz="1500">
                <a:solidFill>
                  <a:srgbClr val="0070C0"/>
                </a:solidFill>
              </a:rPr>
              <a:t>Innovation &amp; Integration</a:t>
            </a:r>
          </a:p>
          <a:p>
            <a:pPr lvl="1"/>
            <a:r>
              <a:rPr lang="en-US" sz="1500"/>
              <a:t>Addressing the Universe of One</a:t>
            </a:r>
          </a:p>
          <a:p>
            <a:pPr lvl="1"/>
            <a:r>
              <a:rPr lang="en-US" sz="1500"/>
              <a:t>FIRESIDE CHAT: Elevating Engagement Across the Spectrum</a:t>
            </a:r>
          </a:p>
          <a:p>
            <a:pPr lvl="1"/>
            <a:r>
              <a:rPr lang="en-US" sz="1500"/>
              <a:t>The Paradox of Serving Everyone: The Equity Challenge</a:t>
            </a:r>
          </a:p>
        </p:txBody>
      </p:sp>
    </p:spTree>
    <p:extLst>
      <p:ext uri="{BB962C8B-B14F-4D97-AF65-F5344CB8AC3E}">
        <p14:creationId xmlns:p14="http://schemas.microsoft.com/office/powerpoint/2010/main" val="377952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393700"/>
          </a:xfrm>
          <a:custGeom>
            <a:avLst/>
            <a:gdLst/>
            <a:ahLst/>
            <a:cxnLst/>
            <a:rect l="l" t="t" r="r" b="b"/>
            <a:pathLst>
              <a:path w="12192000" h="393700">
                <a:moveTo>
                  <a:pt x="0" y="393191"/>
                </a:moveTo>
                <a:lnTo>
                  <a:pt x="12192000" y="393191"/>
                </a:lnTo>
                <a:lnTo>
                  <a:pt x="12192000" y="0"/>
                </a:lnTo>
                <a:lnTo>
                  <a:pt x="0" y="0"/>
                </a:lnTo>
                <a:lnTo>
                  <a:pt x="0" y="393191"/>
                </a:lnTo>
                <a:close/>
              </a:path>
            </a:pathLst>
          </a:custGeom>
          <a:solidFill>
            <a:srgbClr val="1F33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393191"/>
            <a:ext cx="12192000" cy="90170"/>
          </a:xfrm>
          <a:custGeom>
            <a:avLst/>
            <a:gdLst/>
            <a:ahLst/>
            <a:cxnLst/>
            <a:rect l="l" t="t" r="r" b="b"/>
            <a:pathLst>
              <a:path w="12192000" h="90170">
                <a:moveTo>
                  <a:pt x="0" y="89915"/>
                </a:moveTo>
                <a:lnTo>
                  <a:pt x="12192000" y="89915"/>
                </a:lnTo>
                <a:lnTo>
                  <a:pt x="12192000" y="0"/>
                </a:lnTo>
                <a:lnTo>
                  <a:pt x="0" y="0"/>
                </a:lnTo>
                <a:lnTo>
                  <a:pt x="0" y="89915"/>
                </a:lnTo>
                <a:close/>
              </a:path>
            </a:pathLst>
          </a:custGeom>
          <a:solidFill>
            <a:srgbClr val="ADC9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6700" y="587712"/>
            <a:ext cx="11658600" cy="720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z="3200" b="1">
                <a:solidFill>
                  <a:srgbClr val="495366"/>
                </a:solidFill>
              </a:rPr>
              <a:t>Moderators &amp; Panel</a:t>
            </a:r>
            <a:br>
              <a:rPr lang="en-US" sz="2000">
                <a:solidFill>
                  <a:schemeClr val="accent1"/>
                </a:solidFill>
                <a:latin typeface="+mn-lt"/>
                <a:ea typeface="Calibri" charset="0"/>
                <a:cs typeface="Calibri" charset="0"/>
              </a:rPr>
            </a:br>
            <a:endParaRPr sz="2000">
              <a:solidFill>
                <a:schemeClr val="accent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7B92A0-9545-426A-A489-4C7751DE347F}"/>
              </a:ext>
            </a:extLst>
          </p:cNvPr>
          <p:cNvSpPr txBox="1"/>
          <p:nvPr/>
        </p:nvSpPr>
        <p:spPr>
          <a:xfrm>
            <a:off x="3196143" y="4804720"/>
            <a:ext cx="2589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Michael Thompson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Moderator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F18C023-2D43-20DA-869B-31038D6A75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5828" r="3142" b="29729"/>
          <a:stretch/>
        </p:blipFill>
        <p:spPr>
          <a:xfrm>
            <a:off x="3231555" y="1915668"/>
            <a:ext cx="2345602" cy="22108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person with curly hair&#10;&#10;Description automatically generated with low confidence">
            <a:extLst>
              <a:ext uri="{FF2B5EF4-FFF2-40B4-BE49-F238E27FC236}">
                <a16:creationId xmlns:a16="http://schemas.microsoft.com/office/drawing/2014/main" id="{3D3CCA58-8D38-1CFC-5718-E12681B02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0" y="1860592"/>
            <a:ext cx="2271969" cy="23210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10422DC-860E-E0D3-E983-56D1618E1D86}"/>
              </a:ext>
            </a:extLst>
          </p:cNvPr>
          <p:cNvSpPr txBox="1"/>
          <p:nvPr/>
        </p:nvSpPr>
        <p:spPr>
          <a:xfrm>
            <a:off x="597040" y="4804721"/>
            <a:ext cx="1942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kern="0">
                <a:solidFill>
                  <a:srgbClr val="000000"/>
                </a:solidFill>
              </a:rPr>
              <a:t>Christina Bell</a:t>
            </a:r>
          </a:p>
          <a:p>
            <a:pPr algn="ctr">
              <a:defRPr/>
            </a:pPr>
            <a:r>
              <a:rPr lang="en-US" b="1" kern="0">
                <a:solidFill>
                  <a:schemeClr val="accent1"/>
                </a:solidFill>
              </a:rPr>
              <a:t>Moderator</a:t>
            </a:r>
          </a:p>
        </p:txBody>
      </p:sp>
      <p:sp>
        <p:nvSpPr>
          <p:cNvPr id="47" name="Content Placeholder 4">
            <a:extLst>
              <a:ext uri="{FF2B5EF4-FFF2-40B4-BE49-F238E27FC236}">
                <a16:creationId xmlns:a16="http://schemas.microsoft.com/office/drawing/2014/main" id="{EB2E62E5-6A2C-AD2B-9736-8EE754E75528}"/>
              </a:ext>
            </a:extLst>
          </p:cNvPr>
          <p:cNvSpPr txBox="1">
            <a:spLocks/>
          </p:cNvSpPr>
          <p:nvPr/>
        </p:nvSpPr>
        <p:spPr>
          <a:xfrm>
            <a:off x="6099080" y="1628040"/>
            <a:ext cx="6092920" cy="3378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1"/>
              </a:buClr>
              <a:buNone/>
            </a:pPr>
            <a:r>
              <a:rPr lang="en-US" sz="2400" b="1"/>
              <a:t>Panelists</a:t>
            </a:r>
          </a:p>
          <a:p>
            <a:pPr algn="ctr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800" b="1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1"/>
              <a:t>Tammy Fennessy</a:t>
            </a:r>
            <a:r>
              <a:rPr lang="en-US" sz="1600"/>
              <a:t>, American Eagle 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1"/>
              <a:t>Rosa Novo, </a:t>
            </a:r>
            <a:r>
              <a:rPr lang="en-US" sz="1600"/>
              <a:t>Miami Dade County Public Schools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1"/>
              <a:t>Wayne Rawlins MD</a:t>
            </a:r>
            <a:r>
              <a:rPr lang="en-US" sz="1600"/>
              <a:t>, Wellspark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1"/>
              <a:t>Christa-Marie Singleton MD</a:t>
            </a:r>
            <a:r>
              <a:rPr lang="en-US" sz="1600"/>
              <a:t>, CDC/Office of Personnel Management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1"/>
              <a:t>Dexter Shurney MD</a:t>
            </a:r>
            <a:r>
              <a:rPr lang="en-US" sz="1600"/>
              <a:t>, Blue Zones Well-Being Institute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1"/>
              <a:t>Cristie Travis</a:t>
            </a:r>
            <a:r>
              <a:rPr lang="en-US" sz="1600"/>
              <a:t>, HealthcareTN 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44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7F6A9-BFF8-4173-A275-724211C5F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165" y="756707"/>
            <a:ext cx="5427134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1D84B4-6347-0D4A-AD3D-881A7A28E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755897"/>
            <a:ext cx="2743200" cy="2971800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t"/>
          <a:lstStyle/>
          <a:p>
            <a:pPr algn="ctr" rtl="0">
              <a:lnSpc>
                <a:spcPct val="80000"/>
              </a:lnSpc>
            </a:pPr>
            <a:endParaRPr lang="en-US" b="1" kern="1200">
              <a:solidFill>
                <a:schemeClr val="lt1"/>
              </a:solidFill>
              <a:latin typeface="+mn-lt"/>
              <a:cs typeface="+mn-cs"/>
            </a:endParaRPr>
          </a:p>
          <a:p>
            <a:pPr marL="0" indent="0" algn="ctr" defTabSz="457200">
              <a:lnSpc>
                <a:spcPct val="80000"/>
              </a:lnSpc>
              <a:buNone/>
            </a:pPr>
            <a:r>
              <a:rPr lang="en-US" sz="1800" b="1"/>
              <a:t>Understand Impact of Differences</a:t>
            </a:r>
          </a:p>
          <a:p>
            <a:pPr marL="287338" marR="5080" lvl="2" indent="-173038" algn="l" rtl="0">
              <a:lnSpc>
                <a:spcPct val="85000"/>
              </a:lnSpc>
              <a:spcBef>
                <a:spcPts val="1800"/>
              </a:spcBef>
              <a:buClr>
                <a:srgbClr val="EE862E"/>
              </a:buClr>
              <a:buSzPct val="100000"/>
              <a:buFont typeface="Wingdings"/>
              <a:buChar char=""/>
              <a:tabLst>
                <a:tab pos="298450" algn="l"/>
                <a:tab pos="565150" algn="l"/>
              </a:tabLst>
              <a:defRPr/>
            </a:pPr>
            <a:r>
              <a:rPr lang="en-US" sz="1400" kern="1200" spc="-5">
                <a:solidFill>
                  <a:schemeClr val="bg1"/>
                </a:solidFill>
                <a:cs typeface="Calibri"/>
              </a:rPr>
              <a:t>Engage diverse communities </a:t>
            </a:r>
          </a:p>
          <a:p>
            <a:pPr marL="287338" marR="5080" lvl="2" indent="-173038" algn="l" rtl="0">
              <a:lnSpc>
                <a:spcPct val="85000"/>
              </a:lnSpc>
              <a:spcBef>
                <a:spcPts val="600"/>
              </a:spcBef>
              <a:buClr>
                <a:srgbClr val="EE862E"/>
              </a:buClr>
              <a:buSzPct val="100000"/>
              <a:buFont typeface="Wingdings"/>
              <a:buChar char=""/>
              <a:tabLst>
                <a:tab pos="298450" algn="l"/>
                <a:tab pos="565150" algn="l"/>
              </a:tabLst>
              <a:defRPr/>
            </a:pPr>
            <a:r>
              <a:rPr lang="en-US" sz="1400" kern="1200" spc="-5">
                <a:solidFill>
                  <a:schemeClr val="bg1"/>
                </a:solidFill>
                <a:cs typeface="Calibri"/>
              </a:rPr>
              <a:t>Obtain data at community and organizational level</a:t>
            </a:r>
          </a:p>
          <a:p>
            <a:pPr marL="287338" marR="5080" lvl="2" indent="-173038" algn="l" rtl="0">
              <a:lnSpc>
                <a:spcPct val="85000"/>
              </a:lnSpc>
              <a:spcBef>
                <a:spcPts val="600"/>
              </a:spcBef>
              <a:buClr>
                <a:srgbClr val="EE862E"/>
              </a:buClr>
              <a:buSzPct val="100000"/>
              <a:buFont typeface="Wingdings"/>
              <a:buChar char=""/>
              <a:tabLst>
                <a:tab pos="298450" algn="l"/>
                <a:tab pos="565150" algn="l"/>
              </a:tabLst>
              <a:defRPr/>
            </a:pPr>
            <a:r>
              <a:rPr lang="en-US" sz="1400" kern="1200" spc="-5">
                <a:solidFill>
                  <a:schemeClr val="bg1"/>
                </a:solidFill>
                <a:cs typeface="Calibri"/>
              </a:rPr>
              <a:t>Analyze “variation” not “averages”</a:t>
            </a:r>
          </a:p>
          <a:p>
            <a:pPr marL="287338" marR="5080" lvl="2" indent="-173038" algn="l" rtl="0">
              <a:lnSpc>
                <a:spcPct val="85000"/>
              </a:lnSpc>
              <a:spcBef>
                <a:spcPts val="600"/>
              </a:spcBef>
              <a:buClr>
                <a:srgbClr val="EE862E"/>
              </a:buClr>
              <a:buSzPct val="100000"/>
              <a:buFont typeface="Wingdings"/>
              <a:buChar char=""/>
              <a:tabLst>
                <a:tab pos="298450" algn="l"/>
                <a:tab pos="565150" algn="l"/>
              </a:tabLst>
              <a:defRPr/>
            </a:pPr>
            <a:r>
              <a:rPr lang="en-US" sz="1400" kern="1200" spc="-5">
                <a:solidFill>
                  <a:schemeClr val="bg1"/>
                </a:solidFill>
                <a:cs typeface="Calibri"/>
              </a:rPr>
              <a:t>Examine business case to address</a:t>
            </a:r>
            <a:endParaRPr lang="en-US" b="1" kern="1200">
              <a:solidFill>
                <a:schemeClr val="lt1"/>
              </a:solidFill>
              <a:latin typeface="+mn-lt"/>
              <a:cs typeface="+mn-cs"/>
            </a:endParaRPr>
          </a:p>
          <a:p>
            <a:pPr algn="ctr" rtl="0">
              <a:lnSpc>
                <a:spcPct val="80000"/>
              </a:lnSpc>
            </a:pPr>
            <a:endParaRPr lang="en-US" b="1" kern="12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2DE1BD6-D7BB-B741-B848-5290EDF48304}"/>
              </a:ext>
            </a:extLst>
          </p:cNvPr>
          <p:cNvSpPr txBox="1">
            <a:spLocks/>
          </p:cNvSpPr>
          <p:nvPr/>
        </p:nvSpPr>
        <p:spPr>
          <a:xfrm>
            <a:off x="3225800" y="2417231"/>
            <a:ext cx="2743200" cy="2971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0" rIns="182880" bIns="0" rtlCol="0" anchor="t">
            <a:spAutoFit/>
          </a:bodyPr>
          <a:lstStyle>
            <a:lvl1pPr algn="ctr">
              <a:lnSpc>
                <a:spcPct val="80000"/>
              </a:lnSpc>
              <a:defRPr b="1" i="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287338" marR="5080" lvl="2" indent="-173038">
              <a:lnSpc>
                <a:spcPct val="85000"/>
              </a:lnSpc>
              <a:spcBef>
                <a:spcPts val="1800"/>
              </a:spcBef>
              <a:buClr>
                <a:srgbClr val="EE862E"/>
              </a:buClr>
              <a:buSzPct val="100000"/>
              <a:buFont typeface="Wingdings"/>
              <a:buChar char=""/>
              <a:tabLst>
                <a:tab pos="298450" algn="l"/>
                <a:tab pos="565150" algn="l"/>
              </a:tabLst>
              <a:defRPr sz="1400" spc="-5">
                <a:solidFill>
                  <a:schemeClr val="bg1"/>
                </a:solidFill>
                <a:cs typeface="Calibri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  <a:p>
            <a:r>
              <a:rPr lang="en-US"/>
              <a:t>Integrate Equity into Strategy</a:t>
            </a:r>
          </a:p>
          <a:p>
            <a:pPr lvl="2">
              <a:defRPr/>
            </a:pPr>
            <a:r>
              <a:rPr lang="en-US"/>
              <a:t>Break down silos (e.g., D&amp;I, HR, benefits, wellbeing)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Establish equity metrics for programs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Improve program responsiveness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Extend cultural focus </a:t>
            </a:r>
            <a:br>
              <a:rPr lang="en-US"/>
            </a:br>
            <a:r>
              <a:rPr lang="en-US"/>
              <a:t>(e.g., culture of health, safety &amp; equity)</a:t>
            </a:r>
            <a:br>
              <a:rPr lang="en-US"/>
            </a:br>
            <a:endParaRPr lang="en-US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2B73C48-5D05-D240-A160-2B90307B0CBF}"/>
              </a:ext>
            </a:extLst>
          </p:cNvPr>
          <p:cNvSpPr txBox="1">
            <a:spLocks/>
          </p:cNvSpPr>
          <p:nvPr/>
        </p:nvSpPr>
        <p:spPr>
          <a:xfrm>
            <a:off x="6146800" y="1974257"/>
            <a:ext cx="2743200" cy="2971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0" rIns="18288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b="1" i="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287338" marR="5080" lvl="2" indent="-173038">
              <a:lnSpc>
                <a:spcPct val="85000"/>
              </a:lnSpc>
              <a:spcBef>
                <a:spcPts val="1800"/>
              </a:spcBef>
              <a:buClr>
                <a:srgbClr val="EE862E"/>
              </a:buClr>
              <a:buSzPct val="100000"/>
              <a:buFont typeface="Wingdings"/>
              <a:buChar char=""/>
              <a:tabLst>
                <a:tab pos="298450" algn="l"/>
                <a:tab pos="565150" algn="l"/>
              </a:tabLst>
              <a:defRPr sz="1400" spc="-5">
                <a:solidFill>
                  <a:schemeClr val="bg1"/>
                </a:solidFill>
                <a:cs typeface="Calibri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  <a:p>
            <a:r>
              <a:rPr lang="en-US"/>
              <a:t>Evaluate &amp; Engage </a:t>
            </a:r>
          </a:p>
          <a:p>
            <a:r>
              <a:rPr lang="en-US"/>
              <a:t>Supply Chain</a:t>
            </a:r>
          </a:p>
          <a:p>
            <a:pPr lvl="2">
              <a:defRPr/>
            </a:pPr>
            <a:r>
              <a:rPr lang="en-US"/>
              <a:t>Include equity &amp; inclusion </a:t>
            </a:r>
            <a:br>
              <a:rPr lang="en-US"/>
            </a:br>
            <a:r>
              <a:rPr lang="en-US"/>
              <a:t>in accountabilities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Focus on direct (health plans, vendors) and indirect (providers) influence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Create transparency on performance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Align incentives with expectations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57CF398-BD40-FF43-AC1B-3477D7F51C3F}"/>
              </a:ext>
            </a:extLst>
          </p:cNvPr>
          <p:cNvSpPr txBox="1">
            <a:spLocks/>
          </p:cNvSpPr>
          <p:nvPr/>
        </p:nvSpPr>
        <p:spPr>
          <a:xfrm>
            <a:off x="9067800" y="1549399"/>
            <a:ext cx="2743200" cy="2971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0" rIns="18288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b="1" i="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287338" marR="5080" lvl="2" indent="-173038">
              <a:lnSpc>
                <a:spcPct val="85000"/>
              </a:lnSpc>
              <a:spcBef>
                <a:spcPts val="1800"/>
              </a:spcBef>
              <a:buClr>
                <a:srgbClr val="EE862E"/>
              </a:buClr>
              <a:buSzPct val="100000"/>
              <a:buFont typeface="Wingdings"/>
              <a:buChar char=""/>
              <a:tabLst>
                <a:tab pos="298450" algn="l"/>
                <a:tab pos="565150" algn="l"/>
              </a:tabLst>
              <a:defRPr sz="1400" spc="-5">
                <a:solidFill>
                  <a:schemeClr val="bg1"/>
                </a:solidFill>
                <a:cs typeface="Calibri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  <a:p>
            <a:r>
              <a:rPr lang="en-US"/>
              <a:t>Sustain Culture of Inclusion</a:t>
            </a:r>
          </a:p>
          <a:p>
            <a:pPr lvl="2">
              <a:defRPr/>
            </a:pPr>
            <a:r>
              <a:rPr lang="en-US"/>
              <a:t>Makeup of governance &amp; key advisors 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Inclusion in balanced scorecard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Organization values &amp; objectives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Investment consistent with needs &amp; strategy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B5A3D7-FE11-D941-A8B0-139812798F5A}"/>
              </a:ext>
            </a:extLst>
          </p:cNvPr>
          <p:cNvSpPr txBox="1"/>
          <p:nvPr/>
        </p:nvSpPr>
        <p:spPr>
          <a:xfrm>
            <a:off x="228600" y="508938"/>
            <a:ext cx="9315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110">
                <a:solidFill>
                  <a:srgbClr val="1F3358"/>
                </a:solidFill>
                <a:latin typeface="Calibri"/>
                <a:ea typeface="+mj-ea"/>
                <a:cs typeface="Calibri"/>
              </a:rPr>
              <a:t>Health Equity: </a:t>
            </a:r>
          </a:p>
          <a:p>
            <a:r>
              <a:rPr lang="en-US" sz="2800" b="1" i="1" spc="-110">
                <a:solidFill>
                  <a:srgbClr val="1F3358"/>
                </a:solidFill>
                <a:latin typeface="Calibri"/>
                <a:ea typeface="+mj-ea"/>
                <a:cs typeface="Calibri"/>
              </a:rPr>
              <a:t>The Building Blocks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55EC6-65CE-4610-BB10-5FE0743C62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017" y="504275"/>
            <a:ext cx="2499783" cy="1070194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D3E922E5-A553-B44B-B903-4CB38B49A3D4}"/>
              </a:ext>
            </a:extLst>
          </p:cNvPr>
          <p:cNvSpPr/>
          <p:nvPr/>
        </p:nvSpPr>
        <p:spPr>
          <a:xfrm>
            <a:off x="0" y="0"/>
            <a:ext cx="12192000" cy="396240"/>
          </a:xfrm>
          <a:custGeom>
            <a:avLst/>
            <a:gdLst/>
            <a:ahLst/>
            <a:cxnLst/>
            <a:rect l="l" t="t" r="r" b="b"/>
            <a:pathLst>
              <a:path w="12192000" h="396240">
                <a:moveTo>
                  <a:pt x="0" y="396239"/>
                </a:moveTo>
                <a:lnTo>
                  <a:pt x="12192000" y="396239"/>
                </a:lnTo>
                <a:lnTo>
                  <a:pt x="12192000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1E385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998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7F6A9-BFF8-4173-A275-724211C5F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165" y="756707"/>
            <a:ext cx="5427134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1D84B4-6347-0D4A-AD3D-881A7A28E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755897"/>
            <a:ext cx="2743200" cy="2971800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t"/>
          <a:lstStyle/>
          <a:p>
            <a:pPr algn="ctr" rtl="0">
              <a:lnSpc>
                <a:spcPct val="80000"/>
              </a:lnSpc>
            </a:pPr>
            <a:endParaRPr lang="en-US" b="1" kern="1200">
              <a:solidFill>
                <a:schemeClr val="lt1"/>
              </a:solidFill>
              <a:latin typeface="+mn-lt"/>
              <a:cs typeface="+mn-cs"/>
            </a:endParaRPr>
          </a:p>
          <a:p>
            <a:pPr marL="0" indent="0" algn="ctr" defTabSz="457200">
              <a:lnSpc>
                <a:spcPct val="80000"/>
              </a:lnSpc>
              <a:buNone/>
            </a:pPr>
            <a:r>
              <a:rPr lang="en-US" sz="1800" b="1"/>
              <a:t>Understand Impact of Differences</a:t>
            </a:r>
          </a:p>
          <a:p>
            <a:pPr marL="287338" marR="5080" lvl="2" indent="-173038" algn="l" rtl="0">
              <a:lnSpc>
                <a:spcPct val="85000"/>
              </a:lnSpc>
              <a:spcBef>
                <a:spcPts val="1800"/>
              </a:spcBef>
              <a:buClr>
                <a:srgbClr val="EE862E"/>
              </a:buClr>
              <a:buSzPct val="100000"/>
              <a:buFont typeface="Wingdings"/>
              <a:buChar char=""/>
              <a:tabLst>
                <a:tab pos="298450" algn="l"/>
                <a:tab pos="565150" algn="l"/>
              </a:tabLst>
              <a:defRPr/>
            </a:pPr>
            <a:r>
              <a:rPr lang="en-US" sz="1400" kern="1200" spc="-5">
                <a:solidFill>
                  <a:schemeClr val="bg1"/>
                </a:solidFill>
                <a:cs typeface="Calibri"/>
              </a:rPr>
              <a:t>Engage diverse communities </a:t>
            </a:r>
          </a:p>
          <a:p>
            <a:pPr marL="287338" marR="5080" lvl="2" indent="-173038" algn="l" rtl="0">
              <a:lnSpc>
                <a:spcPct val="85000"/>
              </a:lnSpc>
              <a:spcBef>
                <a:spcPts val="600"/>
              </a:spcBef>
              <a:buClr>
                <a:srgbClr val="EE862E"/>
              </a:buClr>
              <a:buSzPct val="100000"/>
              <a:buFont typeface="Wingdings"/>
              <a:buChar char=""/>
              <a:tabLst>
                <a:tab pos="298450" algn="l"/>
                <a:tab pos="565150" algn="l"/>
              </a:tabLst>
              <a:defRPr/>
            </a:pPr>
            <a:r>
              <a:rPr lang="en-US" sz="1400" kern="1200" spc="-5">
                <a:solidFill>
                  <a:schemeClr val="bg1"/>
                </a:solidFill>
                <a:cs typeface="Calibri"/>
              </a:rPr>
              <a:t>Obtain data at community and organizational level</a:t>
            </a:r>
          </a:p>
          <a:p>
            <a:pPr marL="287338" marR="5080" lvl="2" indent="-173038" algn="l" rtl="0">
              <a:lnSpc>
                <a:spcPct val="85000"/>
              </a:lnSpc>
              <a:spcBef>
                <a:spcPts val="600"/>
              </a:spcBef>
              <a:buClr>
                <a:srgbClr val="EE862E"/>
              </a:buClr>
              <a:buSzPct val="100000"/>
              <a:buFont typeface="Wingdings"/>
              <a:buChar char=""/>
              <a:tabLst>
                <a:tab pos="298450" algn="l"/>
                <a:tab pos="565150" algn="l"/>
              </a:tabLst>
              <a:defRPr/>
            </a:pPr>
            <a:r>
              <a:rPr lang="en-US" sz="1400" kern="1200" spc="-5">
                <a:solidFill>
                  <a:schemeClr val="bg1"/>
                </a:solidFill>
                <a:cs typeface="Calibri"/>
              </a:rPr>
              <a:t>Analyze “variation” not “averages”</a:t>
            </a:r>
          </a:p>
          <a:p>
            <a:pPr marL="287338" marR="5080" lvl="2" indent="-173038" algn="l" rtl="0">
              <a:lnSpc>
                <a:spcPct val="85000"/>
              </a:lnSpc>
              <a:spcBef>
                <a:spcPts val="600"/>
              </a:spcBef>
              <a:buClr>
                <a:srgbClr val="EE862E"/>
              </a:buClr>
              <a:buSzPct val="100000"/>
              <a:buFont typeface="Wingdings"/>
              <a:buChar char=""/>
              <a:tabLst>
                <a:tab pos="298450" algn="l"/>
                <a:tab pos="565150" algn="l"/>
              </a:tabLst>
              <a:defRPr/>
            </a:pPr>
            <a:r>
              <a:rPr lang="en-US" sz="1400" kern="1200" spc="-5">
                <a:solidFill>
                  <a:schemeClr val="bg1"/>
                </a:solidFill>
                <a:cs typeface="Calibri"/>
              </a:rPr>
              <a:t>Examine business case to address</a:t>
            </a:r>
            <a:endParaRPr lang="en-US" b="1" kern="1200">
              <a:solidFill>
                <a:schemeClr val="lt1"/>
              </a:solidFill>
              <a:latin typeface="+mn-lt"/>
              <a:cs typeface="+mn-cs"/>
            </a:endParaRPr>
          </a:p>
          <a:p>
            <a:pPr algn="ctr" rtl="0">
              <a:lnSpc>
                <a:spcPct val="80000"/>
              </a:lnSpc>
            </a:pPr>
            <a:endParaRPr lang="en-US" b="1" kern="12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2DE1BD6-D7BB-B741-B848-5290EDF48304}"/>
              </a:ext>
            </a:extLst>
          </p:cNvPr>
          <p:cNvSpPr txBox="1">
            <a:spLocks/>
          </p:cNvSpPr>
          <p:nvPr/>
        </p:nvSpPr>
        <p:spPr>
          <a:xfrm>
            <a:off x="3225800" y="2417231"/>
            <a:ext cx="2743200" cy="2971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0" rIns="182880" bIns="0" rtlCol="0" anchor="t">
            <a:spAutoFit/>
          </a:bodyPr>
          <a:lstStyle>
            <a:lvl1pPr algn="ctr">
              <a:lnSpc>
                <a:spcPct val="80000"/>
              </a:lnSpc>
              <a:defRPr b="1" i="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287338" marR="5080" lvl="2" indent="-173038">
              <a:lnSpc>
                <a:spcPct val="85000"/>
              </a:lnSpc>
              <a:spcBef>
                <a:spcPts val="1800"/>
              </a:spcBef>
              <a:buClr>
                <a:srgbClr val="EE862E"/>
              </a:buClr>
              <a:buSzPct val="100000"/>
              <a:buFont typeface="Wingdings"/>
              <a:buChar char=""/>
              <a:tabLst>
                <a:tab pos="298450" algn="l"/>
                <a:tab pos="565150" algn="l"/>
              </a:tabLst>
              <a:defRPr sz="1400" spc="-5">
                <a:solidFill>
                  <a:schemeClr val="bg1"/>
                </a:solidFill>
                <a:cs typeface="Calibri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  <a:p>
            <a:r>
              <a:rPr lang="en-US"/>
              <a:t>Integrate Equity into Strategy</a:t>
            </a:r>
          </a:p>
          <a:p>
            <a:pPr lvl="2">
              <a:defRPr/>
            </a:pPr>
            <a:r>
              <a:rPr lang="en-US"/>
              <a:t>Break down silos (e.g., D&amp;I, HR, benefits, wellbeing)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Establish equity metrics for programs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Improve program responsiveness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Extend cultural focus </a:t>
            </a:r>
            <a:br>
              <a:rPr lang="en-US"/>
            </a:br>
            <a:r>
              <a:rPr lang="en-US"/>
              <a:t>(e.g., culture of health, safety &amp; equity)</a:t>
            </a:r>
            <a:br>
              <a:rPr lang="en-US"/>
            </a:br>
            <a:endParaRPr lang="en-US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2B73C48-5D05-D240-A160-2B90307B0CBF}"/>
              </a:ext>
            </a:extLst>
          </p:cNvPr>
          <p:cNvSpPr txBox="1">
            <a:spLocks/>
          </p:cNvSpPr>
          <p:nvPr/>
        </p:nvSpPr>
        <p:spPr>
          <a:xfrm>
            <a:off x="6146800" y="1974257"/>
            <a:ext cx="2743200" cy="2971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0" rIns="18288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b="1" i="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287338" marR="5080" lvl="2" indent="-173038">
              <a:lnSpc>
                <a:spcPct val="85000"/>
              </a:lnSpc>
              <a:spcBef>
                <a:spcPts val="1800"/>
              </a:spcBef>
              <a:buClr>
                <a:srgbClr val="EE862E"/>
              </a:buClr>
              <a:buSzPct val="100000"/>
              <a:buFont typeface="Wingdings"/>
              <a:buChar char=""/>
              <a:tabLst>
                <a:tab pos="298450" algn="l"/>
                <a:tab pos="565150" algn="l"/>
              </a:tabLst>
              <a:defRPr sz="1400" spc="-5">
                <a:solidFill>
                  <a:schemeClr val="bg1"/>
                </a:solidFill>
                <a:cs typeface="Calibri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  <a:p>
            <a:r>
              <a:rPr lang="en-US"/>
              <a:t>Evaluate &amp; Engage </a:t>
            </a:r>
          </a:p>
          <a:p>
            <a:r>
              <a:rPr lang="en-US"/>
              <a:t>Supply Chain</a:t>
            </a:r>
          </a:p>
          <a:p>
            <a:pPr lvl="2">
              <a:defRPr/>
            </a:pPr>
            <a:r>
              <a:rPr lang="en-US"/>
              <a:t>Include equity &amp; inclusion </a:t>
            </a:r>
            <a:br>
              <a:rPr lang="en-US"/>
            </a:br>
            <a:r>
              <a:rPr lang="en-US"/>
              <a:t>in accountabilities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Focus on direct (health plans, vendors) and indirect (providers) influence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Create transparency on performance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Align incentives with expectations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57CF398-BD40-FF43-AC1B-3477D7F51C3F}"/>
              </a:ext>
            </a:extLst>
          </p:cNvPr>
          <p:cNvSpPr txBox="1">
            <a:spLocks/>
          </p:cNvSpPr>
          <p:nvPr/>
        </p:nvSpPr>
        <p:spPr>
          <a:xfrm>
            <a:off x="9067800" y="1549399"/>
            <a:ext cx="2743200" cy="2971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0" rIns="18288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b="1" i="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marL="287338" marR="5080" lvl="2" indent="-173038">
              <a:lnSpc>
                <a:spcPct val="85000"/>
              </a:lnSpc>
              <a:spcBef>
                <a:spcPts val="1800"/>
              </a:spcBef>
              <a:buClr>
                <a:srgbClr val="EE862E"/>
              </a:buClr>
              <a:buSzPct val="100000"/>
              <a:buFont typeface="Wingdings"/>
              <a:buChar char=""/>
              <a:tabLst>
                <a:tab pos="298450" algn="l"/>
                <a:tab pos="565150" algn="l"/>
              </a:tabLst>
              <a:defRPr sz="1400" spc="-5">
                <a:solidFill>
                  <a:schemeClr val="bg1"/>
                </a:solidFill>
                <a:cs typeface="Calibri"/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  <a:p>
            <a:r>
              <a:rPr lang="en-US"/>
              <a:t>Sustain Culture of Inclusion</a:t>
            </a:r>
          </a:p>
          <a:p>
            <a:pPr lvl="2">
              <a:defRPr/>
            </a:pPr>
            <a:r>
              <a:rPr lang="en-US"/>
              <a:t>Makeup of governance &amp; key advisors 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Inclusion in balanced scorecard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Organization values &amp; objectives</a:t>
            </a:r>
          </a:p>
          <a:p>
            <a:pPr lvl="2">
              <a:spcBef>
                <a:spcPts val="600"/>
              </a:spcBef>
              <a:defRPr/>
            </a:pPr>
            <a:r>
              <a:rPr lang="en-US"/>
              <a:t>Investment consistent with needs &amp; strategy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B5A3D7-FE11-D941-A8B0-139812798F5A}"/>
              </a:ext>
            </a:extLst>
          </p:cNvPr>
          <p:cNvSpPr txBox="1"/>
          <p:nvPr/>
        </p:nvSpPr>
        <p:spPr>
          <a:xfrm>
            <a:off x="228600" y="508938"/>
            <a:ext cx="9315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110">
                <a:solidFill>
                  <a:srgbClr val="1F3358"/>
                </a:solidFill>
                <a:latin typeface="Calibri"/>
                <a:ea typeface="+mj-ea"/>
                <a:cs typeface="Calibri"/>
              </a:rPr>
              <a:t>Health Equity: </a:t>
            </a:r>
          </a:p>
          <a:p>
            <a:r>
              <a:rPr lang="en-US" sz="2800" b="1" i="1" spc="-110">
                <a:solidFill>
                  <a:srgbClr val="1F3358"/>
                </a:solidFill>
                <a:latin typeface="Calibri"/>
                <a:ea typeface="+mj-ea"/>
                <a:cs typeface="Calibri"/>
              </a:rPr>
              <a:t>The Building Blocks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55EC6-65CE-4610-BB10-5FE0743C62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017" y="504275"/>
            <a:ext cx="2499783" cy="1070194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D3E922E5-A553-B44B-B903-4CB38B49A3D4}"/>
              </a:ext>
            </a:extLst>
          </p:cNvPr>
          <p:cNvSpPr/>
          <p:nvPr/>
        </p:nvSpPr>
        <p:spPr>
          <a:xfrm>
            <a:off x="0" y="0"/>
            <a:ext cx="12192000" cy="396240"/>
          </a:xfrm>
          <a:custGeom>
            <a:avLst/>
            <a:gdLst/>
            <a:ahLst/>
            <a:cxnLst/>
            <a:rect l="l" t="t" r="r" b="b"/>
            <a:pathLst>
              <a:path w="12192000" h="396240">
                <a:moveTo>
                  <a:pt x="0" y="396239"/>
                </a:moveTo>
                <a:lnTo>
                  <a:pt x="12192000" y="396239"/>
                </a:lnTo>
                <a:lnTo>
                  <a:pt x="12192000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1E38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A7CD57B-9881-614B-2CB8-4EE23CE80A33}"/>
              </a:ext>
            </a:extLst>
          </p:cNvPr>
          <p:cNvSpPr/>
          <p:nvPr/>
        </p:nvSpPr>
        <p:spPr>
          <a:xfrm>
            <a:off x="3010838" y="1715438"/>
            <a:ext cx="3047062" cy="40451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155FC-F824-2F3B-21D4-F0682CCD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Equality vs. Equity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7A0475-24E8-06B0-A574-89187C6BA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76706" cy="4351338"/>
          </a:xfrm>
        </p:spPr>
        <p:txBody>
          <a:bodyPr>
            <a:normAutofit/>
          </a:bodyPr>
          <a:lstStyle/>
          <a:p>
            <a:r>
              <a:rPr lang="en-US"/>
              <a:t>Execs vs. Other Salary vs. Hourly</a:t>
            </a:r>
          </a:p>
          <a:p>
            <a:r>
              <a:rPr lang="en-US"/>
              <a:t>Race &amp; Ethnicity</a:t>
            </a:r>
          </a:p>
          <a:p>
            <a:r>
              <a:rPr lang="en-US"/>
              <a:t>Other</a:t>
            </a:r>
          </a:p>
          <a:p>
            <a:pPr lvl="1"/>
            <a:r>
              <a:rPr lang="en-US" sz="2000"/>
              <a:t>Income</a:t>
            </a:r>
          </a:p>
          <a:p>
            <a:pPr lvl="1"/>
            <a:r>
              <a:rPr lang="en-US" sz="2000"/>
              <a:t>Job Function </a:t>
            </a:r>
          </a:p>
          <a:p>
            <a:pPr lvl="1"/>
            <a:r>
              <a:rPr lang="en-US" sz="2000"/>
              <a:t>Health Literacy </a:t>
            </a:r>
          </a:p>
          <a:p>
            <a:pPr lvl="1"/>
            <a:r>
              <a:rPr lang="en-US" sz="2000"/>
              <a:t>Technology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 descr="A vintage weighing scales">
            <a:extLst>
              <a:ext uri="{FF2B5EF4-FFF2-40B4-BE49-F238E27FC236}">
                <a16:creationId xmlns:a16="http://schemas.microsoft.com/office/drawing/2014/main" id="{F6F02A2E-11DC-72B8-1B86-86821C5B9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534" y="486561"/>
            <a:ext cx="4826466" cy="6371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3302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61422-5582-34C6-07BE-C66AA00D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5" y="289624"/>
            <a:ext cx="10515600" cy="1325563"/>
          </a:xfrm>
        </p:spPr>
        <p:txBody>
          <a:bodyPr/>
          <a:lstStyle/>
          <a:p>
            <a:r>
              <a:rPr lang="en-US"/>
              <a:t>Refocusing on Low Income &amp; Vulnerable Populations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67AE-2CDB-731E-10B8-BEC944ED8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9088" y="1907552"/>
            <a:ext cx="4096625" cy="4252633"/>
          </a:xfrm>
        </p:spPr>
        <p:txBody>
          <a:bodyPr>
            <a:normAutofit/>
          </a:bodyPr>
          <a:lstStyle/>
          <a:p>
            <a:r>
              <a:rPr lang="en-US"/>
              <a:t>Cost Sharing</a:t>
            </a:r>
          </a:p>
          <a:p>
            <a:r>
              <a:rPr lang="en-US"/>
              <a:t>Income based benefits</a:t>
            </a:r>
          </a:p>
          <a:p>
            <a:r>
              <a:rPr lang="en-US"/>
              <a:t>Telehealth </a:t>
            </a:r>
          </a:p>
          <a:p>
            <a:r>
              <a:rPr lang="en-US"/>
              <a:t>High Tech and High Touch Navigation</a:t>
            </a:r>
          </a:p>
          <a:p>
            <a:r>
              <a:rPr lang="en-US"/>
              <a:t>Flexibility </a:t>
            </a:r>
          </a:p>
        </p:txBody>
      </p:sp>
      <p:pic>
        <p:nvPicPr>
          <p:cNvPr id="5" name="Picture 4" descr="Torn rope">
            <a:extLst>
              <a:ext uri="{FF2B5EF4-FFF2-40B4-BE49-F238E27FC236}">
                <a16:creationId xmlns:a16="http://schemas.microsoft.com/office/drawing/2014/main" id="{F31A58EF-D4B8-9DE9-17DC-482DEB719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25" y="1615187"/>
            <a:ext cx="6358856" cy="408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8229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F0F20-51CC-0750-91C9-C0B95AA0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565" y="478171"/>
            <a:ext cx="8188354" cy="1325563"/>
          </a:xfrm>
        </p:spPr>
        <p:txBody>
          <a:bodyPr/>
          <a:lstStyle/>
          <a:p>
            <a:r>
              <a:rPr lang="en-US"/>
              <a:t>Case Study: Equity in Mental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C691F-20A3-0827-2C4D-DF2B583C1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632" y="2369368"/>
            <a:ext cx="2928815" cy="2668221"/>
          </a:xfrm>
        </p:spPr>
        <p:txBody>
          <a:bodyPr/>
          <a:lstStyle/>
          <a:p>
            <a:pPr marL="0" indent="0">
              <a:buNone/>
            </a:pPr>
            <a:r>
              <a:rPr lang="en-US" sz="1600" b="1"/>
              <a:t>Lenses Affecting Health Equity </a:t>
            </a:r>
          </a:p>
          <a:p>
            <a:r>
              <a:rPr lang="en-US" sz="1600"/>
              <a:t>Income  </a:t>
            </a:r>
          </a:p>
          <a:p>
            <a:r>
              <a:rPr lang="en-US" sz="1600"/>
              <a:t>Race  </a:t>
            </a:r>
          </a:p>
          <a:p>
            <a:r>
              <a:rPr lang="en-US" sz="1600"/>
              <a:t>Culture  </a:t>
            </a:r>
          </a:p>
          <a:p>
            <a:r>
              <a:rPr lang="en-US" sz="1600"/>
              <a:t>LGBTQ+  </a:t>
            </a:r>
          </a:p>
          <a:p>
            <a:r>
              <a:rPr lang="en-US" sz="1600"/>
              <a:t>Education </a:t>
            </a:r>
          </a:p>
          <a:p>
            <a:r>
              <a:rPr lang="en-US" sz="1600"/>
              <a:t>Language  </a:t>
            </a:r>
          </a:p>
          <a:p>
            <a:pPr marL="0" indent="0">
              <a:buNone/>
            </a:pPr>
            <a:endParaRPr lang="en-US" sz="1600"/>
          </a:p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1F1658-45A8-F654-8781-92A7541037E1}"/>
              </a:ext>
            </a:extLst>
          </p:cNvPr>
          <p:cNvSpPr txBox="1">
            <a:spLocks/>
          </p:cNvSpPr>
          <p:nvPr/>
        </p:nvSpPr>
        <p:spPr>
          <a:xfrm>
            <a:off x="4543670" y="2386046"/>
            <a:ext cx="2780323" cy="266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/>
              <a:t>Environmental Factors </a:t>
            </a:r>
          </a:p>
          <a:p>
            <a:r>
              <a:rPr lang="en-US" sz="1600"/>
              <a:t>Unique demands &amp; stressors </a:t>
            </a:r>
          </a:p>
          <a:p>
            <a:r>
              <a:rPr lang="en-US" sz="1600"/>
              <a:t>Social determinants </a:t>
            </a:r>
          </a:p>
          <a:p>
            <a:r>
              <a:rPr lang="en-US" sz="1600"/>
              <a:t>Workplace </a:t>
            </a:r>
          </a:p>
          <a:p>
            <a:r>
              <a:rPr lang="en-US" sz="1600"/>
              <a:t>Stigma </a:t>
            </a:r>
          </a:p>
          <a:p>
            <a:r>
              <a:rPr lang="en-US" sz="1600"/>
              <a:t>Racism/Bias </a:t>
            </a:r>
          </a:p>
          <a:p>
            <a:r>
              <a:rPr lang="en-US" sz="1600"/>
              <a:t>Neighborhood/Community </a:t>
            </a:r>
          </a:p>
          <a:p>
            <a:pPr marL="0" indent="0">
              <a:buNone/>
            </a:pPr>
            <a:endParaRPr lang="en-US" sz="1600"/>
          </a:p>
          <a:p>
            <a:endParaRPr lang="en-US" sz="1600"/>
          </a:p>
          <a:p>
            <a:endParaRPr lang="en-US" sz="1600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5F6420-4937-20BE-50FC-A3EDAD95B75A}"/>
              </a:ext>
            </a:extLst>
          </p:cNvPr>
          <p:cNvSpPr txBox="1">
            <a:spLocks/>
          </p:cNvSpPr>
          <p:nvPr/>
        </p:nvSpPr>
        <p:spPr>
          <a:xfrm>
            <a:off x="8379330" y="2369368"/>
            <a:ext cx="3530600" cy="2801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/>
              <a:t>Implications for Mental Health Strategy  </a:t>
            </a:r>
          </a:p>
          <a:p>
            <a:r>
              <a:rPr lang="en-US" sz="1600"/>
              <a:t>Engagement of ERGs/BRGs </a:t>
            </a:r>
          </a:p>
          <a:p>
            <a:r>
              <a:rPr lang="en-US" sz="1600"/>
              <a:t>Cultural competence/shared experience </a:t>
            </a:r>
          </a:p>
          <a:p>
            <a:r>
              <a:rPr lang="en-US" sz="1600"/>
              <a:t>Access</a:t>
            </a:r>
          </a:p>
          <a:p>
            <a:r>
              <a:rPr lang="en-US" sz="1600"/>
              <a:t>Affordability </a:t>
            </a:r>
          </a:p>
          <a:p>
            <a:r>
              <a:rPr lang="en-US" sz="1600"/>
              <a:t>Trust </a:t>
            </a:r>
          </a:p>
          <a:p>
            <a:r>
              <a:rPr lang="en-US" sz="1600"/>
              <a:t>Environmental Support </a:t>
            </a:r>
          </a:p>
          <a:p>
            <a:endParaRPr lang="en-US" sz="1600"/>
          </a:p>
          <a:p>
            <a:endParaRPr lang="en-US"/>
          </a:p>
        </p:txBody>
      </p:sp>
      <p:pic>
        <p:nvPicPr>
          <p:cNvPr id="8" name="Picture 7" descr="Gymnast's hands on high bar">
            <a:extLst>
              <a:ext uri="{FF2B5EF4-FFF2-40B4-BE49-F238E27FC236}">
                <a16:creationId xmlns:a16="http://schemas.microsoft.com/office/drawing/2014/main" id="{36854009-714F-576A-8329-1ED76E842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61" y="478171"/>
            <a:ext cx="2873832" cy="1493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832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39623-4525-77C9-24DF-CA6559E6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 &amp; Policies Impacting Health 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10FCF-8002-205F-A1DA-4F15C1F96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Medical Benefits (cost sharing, networks, navigation, communications, etc.)</a:t>
            </a:r>
          </a:p>
          <a:p>
            <a:r>
              <a:rPr lang="en-US"/>
              <a:t>Health Support Programs (wellbeing, maternity, cancer, etc.)</a:t>
            </a:r>
          </a:p>
          <a:p>
            <a:r>
              <a:rPr lang="en-US"/>
              <a:t>Paid Time Off</a:t>
            </a:r>
          </a:p>
          <a:p>
            <a:r>
              <a:rPr lang="en-US"/>
              <a:t>Short Term Disability</a:t>
            </a:r>
          </a:p>
          <a:p>
            <a:r>
              <a:rPr lang="en-US"/>
              <a:t>Caregivers </a:t>
            </a:r>
          </a:p>
          <a:p>
            <a:r>
              <a:rPr lang="en-US"/>
              <a:t>Bereavement </a:t>
            </a:r>
          </a:p>
          <a:p>
            <a:r>
              <a:rPr lang="en-US"/>
              <a:t>Retirement</a:t>
            </a:r>
          </a:p>
          <a:p>
            <a:endParaRPr lang="en-US"/>
          </a:p>
          <a:p>
            <a:endParaRPr lang="en-US"/>
          </a:p>
          <a:p>
            <a:pPr marL="457200" lvl="1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11" name="Picture 10" descr="Paper people pyramid">
            <a:extLst>
              <a:ext uri="{FF2B5EF4-FFF2-40B4-BE49-F238E27FC236}">
                <a16:creationId xmlns:a16="http://schemas.microsoft.com/office/drawing/2014/main" id="{12232A52-955A-F534-3B0A-A55E31CB0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801" y="3326032"/>
            <a:ext cx="4224793" cy="316684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297016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3C2E7-FD9F-2986-6AF9-0D11E8BE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Addressing Potential Pushback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F4974-F546-A334-20A4-AB937023D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1967"/>
            <a:ext cx="5372449" cy="4351338"/>
          </a:xfrm>
        </p:spPr>
        <p:txBody>
          <a:bodyPr>
            <a:normAutofit/>
          </a:bodyPr>
          <a:lstStyle/>
          <a:p>
            <a:r>
              <a:rPr lang="en-US"/>
              <a:t>Discrimination/Favoritism</a:t>
            </a:r>
          </a:p>
          <a:p>
            <a:r>
              <a:rPr lang="en-US"/>
              <a:t>Targeting specific subpopulations</a:t>
            </a:r>
          </a:p>
          <a:p>
            <a:r>
              <a:rPr lang="en-US"/>
              <a:t>No Data</a:t>
            </a:r>
          </a:p>
          <a:p>
            <a:r>
              <a:rPr lang="en-US"/>
              <a:t>Wokeness/Cultural Divide</a:t>
            </a:r>
          </a:p>
          <a:p>
            <a:r>
              <a:rPr lang="en-US"/>
              <a:t>Business Case</a:t>
            </a:r>
          </a:p>
        </p:txBody>
      </p:sp>
      <p:pic>
        <p:nvPicPr>
          <p:cNvPr id="5" name="Picture 4" descr="Big and small arrows">
            <a:extLst>
              <a:ext uri="{FF2B5EF4-FFF2-40B4-BE49-F238E27FC236}">
                <a16:creationId xmlns:a16="http://schemas.microsoft.com/office/drawing/2014/main" id="{05D68072-8304-2072-180B-F7336E7E8DA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4249" y="2457974"/>
            <a:ext cx="5222607" cy="34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2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2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Custom Design</vt:lpstr>
      <vt:lpstr>PowerPoint Presentation</vt:lpstr>
      <vt:lpstr>Moderators &amp; Panel </vt:lpstr>
      <vt:lpstr> </vt:lpstr>
      <vt:lpstr> </vt:lpstr>
      <vt:lpstr>Equality vs. Equity</vt:lpstr>
      <vt:lpstr>Refocusing on Low Income &amp; Vulnerable Populations</vt:lpstr>
      <vt:lpstr>Case Study: Equity in Mental Health</vt:lpstr>
      <vt:lpstr>Benefits &amp; Policies Impacting Health Equity</vt:lpstr>
      <vt:lpstr>Addressing Potential Pushback</vt:lpstr>
      <vt:lpstr>   Open Discussion     </vt:lpstr>
      <vt:lpstr>2023 Leadership Summits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Rehayem</dc:creator>
  <cp:revision>3</cp:revision>
  <dcterms:created xsi:type="dcterms:W3CDTF">2021-03-22T14:41:39Z</dcterms:created>
  <dcterms:modified xsi:type="dcterms:W3CDTF">2023-05-23T17:31:29Z</dcterms:modified>
</cp:coreProperties>
</file>